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569" r:id="rId2"/>
    <p:sldId id="565" r:id="rId3"/>
    <p:sldId id="567" r:id="rId4"/>
    <p:sldId id="498" r:id="rId5"/>
    <p:sldId id="261" r:id="rId6"/>
    <p:sldId id="585" r:id="rId7"/>
    <p:sldId id="586" r:id="rId8"/>
    <p:sldId id="587" r:id="rId9"/>
    <p:sldId id="588" r:id="rId10"/>
    <p:sldId id="589" r:id="rId11"/>
    <p:sldId id="465" r:id="rId12"/>
    <p:sldId id="466" r:id="rId13"/>
    <p:sldId id="583" r:id="rId14"/>
    <p:sldId id="291" r:id="rId15"/>
    <p:sldId id="468" r:id="rId16"/>
    <p:sldId id="469" r:id="rId17"/>
    <p:sldId id="470" r:id="rId18"/>
    <p:sldId id="471" r:id="rId19"/>
    <p:sldId id="472" r:id="rId20"/>
    <p:sldId id="473" r:id="rId21"/>
    <p:sldId id="525" r:id="rId22"/>
    <p:sldId id="475" r:id="rId23"/>
    <p:sldId id="476" r:id="rId24"/>
    <p:sldId id="535" r:id="rId25"/>
    <p:sldId id="577" r:id="rId26"/>
    <p:sldId id="578" r:id="rId27"/>
    <p:sldId id="478" r:id="rId28"/>
    <p:sldId id="479" r:id="rId29"/>
    <p:sldId id="580" r:id="rId30"/>
    <p:sldId id="581" r:id="rId31"/>
    <p:sldId id="582" r:id="rId32"/>
    <p:sldId id="579" r:id="rId33"/>
    <p:sldId id="493" r:id="rId34"/>
    <p:sldId id="594" r:id="rId35"/>
    <p:sldId id="584" r:id="rId36"/>
    <p:sldId id="595" r:id="rId37"/>
    <p:sldId id="593" r:id="rId38"/>
    <p:sldId id="570" r:id="rId39"/>
    <p:sldId id="527" r:id="rId40"/>
    <p:sldId id="530" r:id="rId41"/>
    <p:sldId id="571" r:id="rId42"/>
    <p:sldId id="572" r:id="rId43"/>
    <p:sldId id="573" r:id="rId44"/>
    <p:sldId id="590" r:id="rId45"/>
    <p:sldId id="591" r:id="rId46"/>
    <p:sldId id="592" r:id="rId47"/>
    <p:sldId id="574" r:id="rId48"/>
    <p:sldId id="575" r:id="rId49"/>
    <p:sldId id="576" r:id="rId50"/>
    <p:sldId id="533" r:id="rId51"/>
    <p:sldId id="524" r:id="rId52"/>
    <p:sldId id="534" r:id="rId53"/>
    <p:sldId id="557" r:id="rId54"/>
    <p:sldId id="56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094" autoAdjust="0"/>
  </p:normalViewPr>
  <p:slideViewPr>
    <p:cSldViewPr>
      <p:cViewPr>
        <p:scale>
          <a:sx n="94" d="100"/>
          <a:sy n="94" d="100"/>
        </p:scale>
        <p:origin x="-384" y="-8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lvarovramirezalujas:Downloads:Ejes%20Estrat&#233;gicos-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ramirez3\AppData\Local\Temp\notes87944B\ibp_data.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aramirez3\AppData\Local\Temp\notes87944B\ibp_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lvarovramirezalujas:Downloads:Ejes%20Estrat&#233;gicos-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pPr>
            <a:r>
              <a:rPr lang="en-US" dirty="0" err="1"/>
              <a:t>Desafíos</a:t>
            </a:r>
            <a:r>
              <a:rPr lang="en-US" dirty="0"/>
              <a:t> y </a:t>
            </a:r>
            <a:r>
              <a:rPr lang="en-US" dirty="0" err="1"/>
              <a:t>compromisos</a:t>
            </a:r>
            <a:r>
              <a:rPr lang="en-US" dirty="0"/>
              <a:t> en la </a:t>
            </a:r>
            <a:r>
              <a:rPr lang="en-US" dirty="0" err="1"/>
              <a:t>región</a:t>
            </a:r>
            <a:r>
              <a:rPr lang="en-US" dirty="0"/>
              <a:t> </a:t>
            </a:r>
            <a:r>
              <a:rPr lang="en-US" sz="1600" dirty="0"/>
              <a:t>Primer</a:t>
            </a:r>
            <a:r>
              <a:rPr lang="en-US" sz="1600" baseline="0" dirty="0"/>
              <a:t> Plan de </a:t>
            </a:r>
            <a:r>
              <a:rPr lang="en-US" sz="1600" baseline="0" dirty="0" err="1" smtClean="0"/>
              <a:t>Acción</a:t>
            </a:r>
            <a:r>
              <a:rPr lang="en-US" sz="1600" baseline="0" dirty="0" smtClean="0"/>
              <a:t> (</a:t>
            </a:r>
            <a:r>
              <a:rPr lang="en-US" sz="1600" baseline="0" dirty="0" err="1" smtClean="0"/>
              <a:t>Incluye</a:t>
            </a:r>
            <a:r>
              <a:rPr lang="en-US" sz="1600" baseline="0" dirty="0" smtClean="0"/>
              <a:t> a Trinidad y Tobago)</a:t>
            </a:r>
            <a:endParaRPr lang="en-US" dirty="0"/>
          </a:p>
        </c:rich>
      </c:tx>
      <c:layout/>
      <c:overlay val="0"/>
    </c:title>
    <c:autoTitleDeleted val="0"/>
    <c:plotArea>
      <c:layout/>
      <c:barChart>
        <c:barDir val="bar"/>
        <c:grouping val="clustered"/>
        <c:varyColors val="0"/>
        <c:ser>
          <c:idx val="0"/>
          <c:order val="0"/>
          <c:tx>
            <c:strRef>
              <c:f>'Comparación Plan 1 y 2 '!$A$42</c:f>
              <c:strCache>
                <c:ptCount val="1"/>
                <c:pt idx="0">
                  <c:v>Primer plan</c:v>
                </c:pt>
              </c:strCache>
            </c:strRef>
          </c:tx>
          <c:invertIfNegative val="0"/>
          <c:dLbls>
            <c:dLblPos val="outEnd"/>
            <c:showLegendKey val="0"/>
            <c:showVal val="1"/>
            <c:showCatName val="0"/>
            <c:showSerName val="0"/>
            <c:showPercent val="0"/>
            <c:showBubbleSize val="0"/>
            <c:showLeaderLines val="0"/>
          </c:dLbls>
          <c:cat>
            <c:strRef>
              <c:f>'Comparación Plan 1 y 2 '!$B$42:$F$42</c:f>
              <c:strCache>
                <c:ptCount val="5"/>
                <c:pt idx="0">
                  <c:v>Mejoramiento de los servicios públicos</c:v>
                </c:pt>
                <c:pt idx="1">
                  <c:v>Incremento de la integridad pública</c:v>
                </c:pt>
                <c:pt idx="2">
                  <c:v>Gestión más efectiva de los recursos públicos</c:v>
                </c:pt>
                <c:pt idx="3">
                  <c:v>Creación de comunidades más seguras</c:v>
                </c:pt>
                <c:pt idx="4">
                  <c:v>Incremento de la responsabilidad corporativa</c:v>
                </c:pt>
              </c:strCache>
            </c:strRef>
          </c:cat>
          <c:val>
            <c:numRef>
              <c:f>'Comparación Plan 1 y 2 '!$B$43:$F$43</c:f>
              <c:numCache>
                <c:formatCode>_(* #,##0_);_(* \(#,##0\);_(* "-"_);_(@_)</c:formatCode>
                <c:ptCount val="5"/>
                <c:pt idx="0">
                  <c:v>85.0</c:v>
                </c:pt>
                <c:pt idx="1">
                  <c:v>178.0</c:v>
                </c:pt>
                <c:pt idx="2">
                  <c:v>63.0</c:v>
                </c:pt>
                <c:pt idx="3">
                  <c:v>1.0</c:v>
                </c:pt>
                <c:pt idx="4">
                  <c:v>14.0</c:v>
                </c:pt>
              </c:numCache>
            </c:numRef>
          </c:val>
        </c:ser>
        <c:dLbls>
          <c:showLegendKey val="0"/>
          <c:showVal val="0"/>
          <c:showCatName val="0"/>
          <c:showSerName val="0"/>
          <c:showPercent val="0"/>
          <c:showBubbleSize val="0"/>
        </c:dLbls>
        <c:gapWidth val="75"/>
        <c:overlap val="40"/>
        <c:axId val="2142584232"/>
        <c:axId val="2127262408"/>
      </c:barChart>
      <c:catAx>
        <c:axId val="2142584232"/>
        <c:scaling>
          <c:orientation val="maxMin"/>
        </c:scaling>
        <c:delete val="0"/>
        <c:axPos val="l"/>
        <c:numFmt formatCode="General" sourceLinked="1"/>
        <c:majorTickMark val="none"/>
        <c:minorTickMark val="none"/>
        <c:tickLblPos val="nextTo"/>
        <c:crossAx val="2127262408"/>
        <c:crosses val="autoZero"/>
        <c:auto val="1"/>
        <c:lblAlgn val="ctr"/>
        <c:lblOffset val="100"/>
        <c:noMultiLvlLbl val="0"/>
      </c:catAx>
      <c:valAx>
        <c:axId val="2127262408"/>
        <c:scaling>
          <c:orientation val="minMax"/>
        </c:scaling>
        <c:delete val="0"/>
        <c:axPos val="b"/>
        <c:numFmt formatCode="_(* #,##0_);_(* \(#,##0\);_(* &quot;-&quot;_);_(@_)" sourceLinked="1"/>
        <c:majorTickMark val="none"/>
        <c:minorTickMark val="none"/>
        <c:tickLblPos val="nextTo"/>
        <c:crossAx val="2142584232"/>
        <c:crosses val="max"/>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howLegendKey val="0"/>
            <c:showVal val="1"/>
            <c:showCatName val="0"/>
            <c:showSerName val="0"/>
            <c:showPercent val="0"/>
            <c:showBubbleSize val="0"/>
            <c:showLeaderLines val="0"/>
          </c:dLbls>
          <c:cat>
            <c:strRef>
              <c:f>'OGP LATAM'!$B$3:$B$14</c:f>
              <c:strCache>
                <c:ptCount val="12"/>
                <c:pt idx="0">
                  <c:v>Servicios al público</c:v>
                </c:pt>
                <c:pt idx="1">
                  <c:v>Servicio civil</c:v>
                </c:pt>
                <c:pt idx="2">
                  <c:v>Acceso a la información</c:v>
                </c:pt>
                <c:pt idx="3">
                  <c:v>Transparencia focalizada</c:v>
                </c:pt>
                <c:pt idx="4">
                  <c:v>Auditoria interna y externa</c:v>
                </c:pt>
                <c:pt idx="5">
                  <c:v>Control de la corrupción</c:v>
                </c:pt>
                <c:pt idx="6">
                  <c:v>Ética pública</c:v>
                </c:pt>
                <c:pt idx="7">
                  <c:v>Participación de la sociedad civil</c:v>
                </c:pt>
                <c:pt idx="8">
                  <c:v>Compras públicas</c:v>
                </c:pt>
                <c:pt idx="9">
                  <c:v>Administración recursos públicos</c:v>
                </c:pt>
                <c:pt idx="10">
                  <c:v>Seguridad ciudadana</c:v>
                </c:pt>
                <c:pt idx="11">
                  <c:v>Responsabilidad corporativa</c:v>
                </c:pt>
              </c:strCache>
            </c:strRef>
          </c:cat>
          <c:val>
            <c:numRef>
              <c:f>'OGP LATAM'!$C$3:$C$14</c:f>
              <c:numCache>
                <c:formatCode>General</c:formatCode>
                <c:ptCount val="12"/>
                <c:pt idx="0">
                  <c:v>62.0</c:v>
                </c:pt>
                <c:pt idx="1">
                  <c:v>8.0</c:v>
                </c:pt>
                <c:pt idx="2">
                  <c:v>94.0</c:v>
                </c:pt>
                <c:pt idx="3">
                  <c:v>26.0</c:v>
                </c:pt>
                <c:pt idx="4">
                  <c:v>5.0</c:v>
                </c:pt>
                <c:pt idx="5">
                  <c:v>24.0</c:v>
                </c:pt>
                <c:pt idx="6">
                  <c:v>15.0</c:v>
                </c:pt>
                <c:pt idx="7">
                  <c:v>35.0</c:v>
                </c:pt>
                <c:pt idx="8">
                  <c:v>17.0</c:v>
                </c:pt>
                <c:pt idx="9">
                  <c:v>29.0</c:v>
                </c:pt>
                <c:pt idx="10">
                  <c:v>1.0</c:v>
                </c:pt>
                <c:pt idx="11">
                  <c:v>12.0</c:v>
                </c:pt>
              </c:numCache>
            </c:numRef>
          </c:val>
        </c:ser>
        <c:dLbls>
          <c:showLegendKey val="0"/>
          <c:showVal val="0"/>
          <c:showCatName val="0"/>
          <c:showSerName val="0"/>
          <c:showPercent val="0"/>
          <c:showBubbleSize val="0"/>
        </c:dLbls>
        <c:gapWidth val="150"/>
        <c:axId val="2128388264"/>
        <c:axId val="2141099304"/>
      </c:barChart>
      <c:catAx>
        <c:axId val="2128388264"/>
        <c:scaling>
          <c:orientation val="minMax"/>
        </c:scaling>
        <c:delete val="0"/>
        <c:axPos val="b"/>
        <c:majorTickMark val="out"/>
        <c:minorTickMark val="none"/>
        <c:tickLblPos val="nextTo"/>
        <c:crossAx val="2141099304"/>
        <c:crosses val="autoZero"/>
        <c:auto val="1"/>
        <c:lblAlgn val="ctr"/>
        <c:lblOffset val="100"/>
        <c:noMultiLvlLbl val="0"/>
      </c:catAx>
      <c:valAx>
        <c:axId val="2141099304"/>
        <c:scaling>
          <c:orientation val="minMax"/>
        </c:scaling>
        <c:delete val="0"/>
        <c:axPos val="l"/>
        <c:majorGridlines/>
        <c:numFmt formatCode="General" sourceLinked="1"/>
        <c:majorTickMark val="out"/>
        <c:minorTickMark val="none"/>
        <c:tickLblPos val="nextTo"/>
        <c:crossAx val="212838826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Lbls>
            <c:dLbl>
              <c:idx val="0"/>
              <c:spPr/>
              <c:txPr>
                <a:bodyPr/>
                <a:lstStyle/>
                <a:p>
                  <a:pPr>
                    <a:defRPr b="1"/>
                  </a:pPr>
                  <a:endParaRPr lang="es-ES"/>
                </a:p>
              </c:txPr>
              <c:showLegendKey val="0"/>
              <c:showVal val="1"/>
              <c:showCatName val="0"/>
              <c:showSerName val="0"/>
              <c:showPercent val="0"/>
              <c:showBubbleSize val="0"/>
            </c:dLbl>
            <c:dLbl>
              <c:idx val="2"/>
              <c:spPr/>
              <c:txPr>
                <a:bodyPr/>
                <a:lstStyle/>
                <a:p>
                  <a:pPr>
                    <a:defRPr b="1"/>
                  </a:pPr>
                  <a:endParaRPr lang="es-ES"/>
                </a:p>
              </c:txPr>
              <c:showLegendKey val="0"/>
              <c:showVal val="1"/>
              <c:showCatName val="0"/>
              <c:showSerName val="0"/>
              <c:showPercent val="0"/>
              <c:showBubbleSize val="0"/>
            </c:dLbl>
            <c:dLbl>
              <c:idx val="7"/>
              <c:spPr/>
              <c:txPr>
                <a:bodyPr/>
                <a:lstStyle/>
                <a:p>
                  <a:pPr>
                    <a:defRPr b="1"/>
                  </a:pPr>
                  <a:endParaRPr lang="es-ES"/>
                </a:p>
              </c:txPr>
              <c:showLegendKey val="0"/>
              <c:showVal val="1"/>
              <c:showCatName val="0"/>
              <c:showSerName val="0"/>
              <c:showPercent val="0"/>
              <c:showBubbleSize val="0"/>
            </c:dLbl>
            <c:showLegendKey val="0"/>
            <c:showVal val="1"/>
            <c:showCatName val="0"/>
            <c:showSerName val="0"/>
            <c:showPercent val="0"/>
            <c:showBubbleSize val="0"/>
            <c:showLeaderLines val="0"/>
          </c:dLbls>
          <c:cat>
            <c:strRef>
              <c:f>'OGP LATAM'!$B$3:$B$14</c:f>
              <c:strCache>
                <c:ptCount val="12"/>
                <c:pt idx="0">
                  <c:v>Servicios al público</c:v>
                </c:pt>
                <c:pt idx="1">
                  <c:v>Servicio civil</c:v>
                </c:pt>
                <c:pt idx="2">
                  <c:v>Acceso a la información</c:v>
                </c:pt>
                <c:pt idx="3">
                  <c:v>Transparencia focalizada</c:v>
                </c:pt>
                <c:pt idx="4">
                  <c:v>Auditoria interna y externa</c:v>
                </c:pt>
                <c:pt idx="5">
                  <c:v>Control de la corrupción</c:v>
                </c:pt>
                <c:pt idx="6">
                  <c:v>Ética pública</c:v>
                </c:pt>
                <c:pt idx="7">
                  <c:v>Participación de la sociedad civil</c:v>
                </c:pt>
                <c:pt idx="8">
                  <c:v>Compras públicas</c:v>
                </c:pt>
                <c:pt idx="9">
                  <c:v>Administración recursos públicos</c:v>
                </c:pt>
                <c:pt idx="10">
                  <c:v>Seguridad ciudadana</c:v>
                </c:pt>
                <c:pt idx="11">
                  <c:v>Responsabilidad corporativa</c:v>
                </c:pt>
              </c:strCache>
            </c:strRef>
          </c:cat>
          <c:val>
            <c:numRef>
              <c:f>'OGP LATAM'!$C$3:$C$14</c:f>
              <c:numCache>
                <c:formatCode>General</c:formatCode>
                <c:ptCount val="12"/>
                <c:pt idx="0">
                  <c:v>62.0</c:v>
                </c:pt>
                <c:pt idx="1">
                  <c:v>8.0</c:v>
                </c:pt>
                <c:pt idx="2">
                  <c:v>94.0</c:v>
                </c:pt>
                <c:pt idx="3">
                  <c:v>26.0</c:v>
                </c:pt>
                <c:pt idx="4">
                  <c:v>5.0</c:v>
                </c:pt>
                <c:pt idx="5">
                  <c:v>24.0</c:v>
                </c:pt>
                <c:pt idx="6">
                  <c:v>15.0</c:v>
                </c:pt>
                <c:pt idx="7">
                  <c:v>35.0</c:v>
                </c:pt>
                <c:pt idx="8">
                  <c:v>17.0</c:v>
                </c:pt>
                <c:pt idx="9">
                  <c:v>29.0</c:v>
                </c:pt>
                <c:pt idx="10">
                  <c:v>1.0</c:v>
                </c:pt>
                <c:pt idx="11">
                  <c:v>12.0</c:v>
                </c:pt>
              </c:numCache>
            </c:numRef>
          </c:val>
        </c:ser>
        <c:dLbls>
          <c:showLegendKey val="0"/>
          <c:showVal val="0"/>
          <c:showCatName val="0"/>
          <c:showSerName val="0"/>
          <c:showPercent val="0"/>
          <c:showBubbleSize val="0"/>
        </c:dLbls>
        <c:gapWidth val="150"/>
        <c:axId val="2128354120"/>
        <c:axId val="2130681336"/>
      </c:barChart>
      <c:catAx>
        <c:axId val="2128354120"/>
        <c:scaling>
          <c:orientation val="minMax"/>
        </c:scaling>
        <c:delete val="0"/>
        <c:axPos val="b"/>
        <c:majorTickMark val="out"/>
        <c:minorTickMark val="none"/>
        <c:tickLblPos val="nextTo"/>
        <c:crossAx val="2130681336"/>
        <c:crosses val="autoZero"/>
        <c:auto val="1"/>
        <c:lblAlgn val="ctr"/>
        <c:lblOffset val="100"/>
        <c:noMultiLvlLbl val="0"/>
      </c:catAx>
      <c:valAx>
        <c:axId val="2130681336"/>
        <c:scaling>
          <c:orientation val="minMax"/>
        </c:scaling>
        <c:delete val="0"/>
        <c:axPos val="l"/>
        <c:majorGridlines/>
        <c:numFmt formatCode="General" sourceLinked="1"/>
        <c:majorTickMark val="out"/>
        <c:minorTickMark val="none"/>
        <c:tickLblPos val="nextTo"/>
        <c:crossAx val="2128354120"/>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US"/>
              <a:t>Evolución de los desafíos y compromisos en la región</a:t>
            </a:r>
          </a:p>
          <a:p>
            <a:pPr>
              <a:defRPr/>
            </a:pPr>
            <a:r>
              <a:rPr lang="en-US" sz="1200"/>
              <a:t>Comparación entre Primer y Segundo Plan de Acción </a:t>
            </a:r>
          </a:p>
        </c:rich>
      </c:tx>
      <c:layout>
        <c:manualLayout>
          <c:xMode val="edge"/>
          <c:yMode val="edge"/>
          <c:x val="0.147436059131274"/>
          <c:y val="0.0172467528234768"/>
        </c:manualLayout>
      </c:layout>
      <c:overlay val="0"/>
    </c:title>
    <c:autoTitleDeleted val="0"/>
    <c:view3D>
      <c:rotX val="15"/>
      <c:rotY val="20"/>
      <c:rAngAx val="1"/>
    </c:view3D>
    <c:floor>
      <c:thickness val="0"/>
    </c:floor>
    <c:sideWall>
      <c:thickness val="0"/>
      <c:spPr>
        <a:solidFill>
          <a:schemeClr val="lt1"/>
        </a:solidFill>
        <a:ln w="25400" cap="flat" cmpd="sng" algn="ctr">
          <a:solidFill>
            <a:schemeClr val="accent2"/>
          </a:solidFill>
          <a:prstDash val="solid"/>
        </a:ln>
        <a:effectLst/>
      </c:spPr>
    </c:sideWall>
    <c:backWall>
      <c:thickness val="0"/>
      <c:spPr>
        <a:solidFill>
          <a:schemeClr val="lt1"/>
        </a:solidFill>
        <a:ln w="25400" cap="flat" cmpd="sng" algn="ctr">
          <a:solidFill>
            <a:schemeClr val="accent2"/>
          </a:solidFill>
          <a:prstDash val="solid"/>
        </a:ln>
        <a:effectLst/>
      </c:spPr>
    </c:backWall>
    <c:plotArea>
      <c:layout/>
      <c:bar3DChart>
        <c:barDir val="col"/>
        <c:grouping val="clustered"/>
        <c:varyColors val="0"/>
        <c:ser>
          <c:idx val="0"/>
          <c:order val="0"/>
          <c:tx>
            <c:strRef>
              <c:f>'Comparación Plan 1 y 2 '!$E$72</c:f>
              <c:strCache>
                <c:ptCount val="1"/>
                <c:pt idx="0">
                  <c:v>Primer plan</c:v>
                </c:pt>
              </c:strCache>
            </c:strRef>
          </c:tx>
          <c:spPr>
            <a:gradFill rotWithShape="1">
              <a:gsLst>
                <a:gs pos="0">
                  <a:schemeClr val="accent2">
                    <a:shade val="63000"/>
                    <a:satMod val="165000"/>
                  </a:schemeClr>
                </a:gs>
                <a:gs pos="30000">
                  <a:schemeClr val="accent2">
                    <a:shade val="58000"/>
                    <a:satMod val="165000"/>
                  </a:schemeClr>
                </a:gs>
                <a:gs pos="75000">
                  <a:schemeClr val="accent2">
                    <a:shade val="30000"/>
                    <a:satMod val="175000"/>
                  </a:schemeClr>
                </a:gs>
                <a:gs pos="100000">
                  <a:schemeClr val="accent2">
                    <a:shade val="15000"/>
                    <a:satMod val="175000"/>
                  </a:schemeClr>
                </a:gs>
              </a:gsLst>
              <a:path path="circle">
                <a:fillToRect l="5000" t="100000" r="120000" b="10000"/>
              </a:path>
            </a:gradFill>
            <a:ln w="12700" cap="flat" cmpd="sng" algn="ctr">
              <a:solidFill>
                <a:schemeClr val="accent2">
                  <a:shade val="70000"/>
                  <a:satMod val="150000"/>
                </a:schemeClr>
              </a:solidFill>
              <a:prstDash val="solid"/>
            </a:ln>
            <a:effectLst>
              <a:outerShdw blurRad="50800" dist="20000" dir="5400000" rotWithShape="0">
                <a:srgbClr val="000000">
                  <a:alpha val="42000"/>
                </a:srgbClr>
              </a:outerShdw>
            </a:effectLst>
          </c:spPr>
          <c:invertIfNegative val="0"/>
          <c:cat>
            <c:strRef>
              <c:f>'Comparación Plan 1 y 2 '!$F$71:$J$71</c:f>
              <c:strCache>
                <c:ptCount val="5"/>
                <c:pt idx="0">
                  <c:v>Mejoramiento de los servicios públicos</c:v>
                </c:pt>
                <c:pt idx="1">
                  <c:v>Incremento de la integridad pública</c:v>
                </c:pt>
                <c:pt idx="2">
                  <c:v>Gestión más efectiva de los recursos públicos</c:v>
                </c:pt>
                <c:pt idx="3">
                  <c:v>Creación de comunidades más seguras</c:v>
                </c:pt>
                <c:pt idx="4">
                  <c:v>Incremento de la responsabilidad corporativa</c:v>
                </c:pt>
              </c:strCache>
            </c:strRef>
          </c:cat>
          <c:val>
            <c:numRef>
              <c:f>'Comparación Plan 1 y 2 '!$F$72:$J$72</c:f>
              <c:numCache>
                <c:formatCode>_(* #,##0_);_(* \(#,##0\);_(* "-"_);_(@_)</c:formatCode>
                <c:ptCount val="5"/>
                <c:pt idx="0">
                  <c:v>85.0</c:v>
                </c:pt>
                <c:pt idx="1">
                  <c:v>178.0</c:v>
                </c:pt>
                <c:pt idx="2">
                  <c:v>63.0</c:v>
                </c:pt>
                <c:pt idx="3">
                  <c:v>1.0</c:v>
                </c:pt>
                <c:pt idx="4">
                  <c:v>14.0</c:v>
                </c:pt>
              </c:numCache>
            </c:numRef>
          </c:val>
        </c:ser>
        <c:ser>
          <c:idx val="1"/>
          <c:order val="1"/>
          <c:tx>
            <c:strRef>
              <c:f>'Comparación Plan 1 y 2 '!$E$73</c:f>
              <c:strCache>
                <c:ptCount val="1"/>
                <c:pt idx="0">
                  <c:v>Segundo plan</c:v>
                </c:pt>
              </c:strCache>
            </c:strRef>
          </c:tx>
          <c:spPr>
            <a:solidFill>
              <a:schemeClr val="accent5"/>
            </a:solidFill>
            <a:ln w="34925" cap="flat" cmpd="sng" algn="ctr">
              <a:solidFill>
                <a:schemeClr val="lt1"/>
              </a:solidFill>
              <a:prstDash val="solid"/>
            </a:ln>
            <a:effectLst>
              <a:outerShdw blurRad="50800" dist="25000" dir="5400000" rotWithShape="0">
                <a:srgbClr val="000000">
                  <a:alpha val="40000"/>
                </a:srgbClr>
              </a:outerShdw>
            </a:effectLst>
          </c:spPr>
          <c:invertIfNegative val="0"/>
          <c:cat>
            <c:strRef>
              <c:f>'Comparación Plan 1 y 2 '!$F$71:$J$71</c:f>
              <c:strCache>
                <c:ptCount val="5"/>
                <c:pt idx="0">
                  <c:v>Mejoramiento de los servicios públicos</c:v>
                </c:pt>
                <c:pt idx="1">
                  <c:v>Incremento de la integridad pública</c:v>
                </c:pt>
                <c:pt idx="2">
                  <c:v>Gestión más efectiva de los recursos públicos</c:v>
                </c:pt>
                <c:pt idx="3">
                  <c:v>Creación de comunidades más seguras</c:v>
                </c:pt>
                <c:pt idx="4">
                  <c:v>Incremento de la responsabilidad corporativa</c:v>
                </c:pt>
              </c:strCache>
            </c:strRef>
          </c:cat>
          <c:val>
            <c:numRef>
              <c:f>'Comparación Plan 1 y 2 '!$F$73:$J$73</c:f>
              <c:numCache>
                <c:formatCode>General</c:formatCode>
                <c:ptCount val="5"/>
                <c:pt idx="0">
                  <c:v>51.0</c:v>
                </c:pt>
                <c:pt idx="1">
                  <c:v>99.0</c:v>
                </c:pt>
                <c:pt idx="2">
                  <c:v>48.0</c:v>
                </c:pt>
                <c:pt idx="3">
                  <c:v>9.0</c:v>
                </c:pt>
                <c:pt idx="4">
                  <c:v>5.0</c:v>
                </c:pt>
              </c:numCache>
            </c:numRef>
          </c:val>
        </c:ser>
        <c:dLbls>
          <c:showLegendKey val="0"/>
          <c:showVal val="1"/>
          <c:showCatName val="0"/>
          <c:showSerName val="0"/>
          <c:showPercent val="0"/>
          <c:showBubbleSize val="0"/>
        </c:dLbls>
        <c:gapWidth val="150"/>
        <c:shape val="box"/>
        <c:axId val="2128268952"/>
        <c:axId val="2128548344"/>
        <c:axId val="0"/>
      </c:bar3DChart>
      <c:catAx>
        <c:axId val="2128268952"/>
        <c:scaling>
          <c:orientation val="minMax"/>
        </c:scaling>
        <c:delete val="0"/>
        <c:axPos val="b"/>
        <c:numFmt formatCode="General" sourceLinked="1"/>
        <c:majorTickMark val="out"/>
        <c:minorTickMark val="none"/>
        <c:tickLblPos val="nextTo"/>
        <c:crossAx val="2128548344"/>
        <c:crosses val="autoZero"/>
        <c:auto val="1"/>
        <c:lblAlgn val="ctr"/>
        <c:lblOffset val="100"/>
        <c:noMultiLvlLbl val="0"/>
      </c:catAx>
      <c:valAx>
        <c:axId val="2128548344"/>
        <c:scaling>
          <c:orientation val="minMax"/>
        </c:scaling>
        <c:delete val="0"/>
        <c:axPos val="l"/>
        <c:numFmt formatCode="_(* #,##0_);_(* \(#,##0\);_(* &quot;-&quot;_);_(@_)" sourceLinked="1"/>
        <c:majorTickMark val="out"/>
        <c:minorTickMark val="none"/>
        <c:tickLblPos val="nextTo"/>
        <c:crossAx val="2128268952"/>
        <c:crosses val="autoZero"/>
        <c:crossBetween val="between"/>
      </c:valAx>
    </c:plotArea>
    <c:legend>
      <c:legendPos val="b"/>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61233F-9959-413D-859F-A6A2B6CCCF79}" type="datetimeFigureOut">
              <a:rPr lang="en-US" smtClean="0"/>
              <a:pPr/>
              <a:t>27-11-14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20EEEA-6942-482E-BB1A-BA3DECDB34AD}" type="slidenum">
              <a:rPr lang="en-US" smtClean="0"/>
              <a:pPr/>
              <a:t>‹Nr.›</a:t>
            </a:fld>
            <a:endParaRPr lang="en-US"/>
          </a:p>
        </p:txBody>
      </p:sp>
    </p:spTree>
    <p:extLst>
      <p:ext uri="{BB962C8B-B14F-4D97-AF65-F5344CB8AC3E}">
        <p14:creationId xmlns:p14="http://schemas.microsoft.com/office/powerpoint/2010/main" val="3714336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latin typeface="+mn-lt"/>
                <a:ea typeface="+mn-ea"/>
                <a:cs typeface="+mn-cs"/>
              </a:rPr>
              <a:t>El principal elemento transformador: la transparencia porque nos hace responsables frente a la comunidad…</a:t>
            </a:r>
          </a:p>
          <a:p>
            <a:endParaRPr lang="es-ES_tradnl" dirty="0"/>
          </a:p>
        </p:txBody>
      </p:sp>
      <p:sp>
        <p:nvSpPr>
          <p:cNvPr id="4" name="Marcador de número de diapositiva 3"/>
          <p:cNvSpPr>
            <a:spLocks noGrp="1"/>
          </p:cNvSpPr>
          <p:nvPr>
            <p:ph type="sldNum" sz="quarter" idx="10"/>
          </p:nvPr>
        </p:nvSpPr>
        <p:spPr/>
        <p:txBody>
          <a:bodyPr/>
          <a:lstStyle/>
          <a:p>
            <a:fld id="{048A25FD-9DA7-6343-B794-08115B683383}" type="slidenum">
              <a:rPr lang="es-ES_tradnl" smtClean="0"/>
              <a:pPr/>
              <a:t>7</a:t>
            </a:fld>
            <a:endParaRPr 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04307E0-CCE4-7C47-B26E-3114D63B31AA}" type="slidenum">
              <a:rPr lang="es-ES" smtClean="0"/>
              <a:pPr/>
              <a:t>32</a:t>
            </a:fld>
            <a:endParaRPr lang="es-ES"/>
          </a:p>
        </p:txBody>
      </p:sp>
    </p:spTree>
    <p:extLst>
      <p:ext uri="{BB962C8B-B14F-4D97-AF65-F5344CB8AC3E}">
        <p14:creationId xmlns:p14="http://schemas.microsoft.com/office/powerpoint/2010/main" val="2788777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dirty="0"/>
          </a:p>
        </p:txBody>
      </p:sp>
      <p:sp>
        <p:nvSpPr>
          <p:cNvPr id="4" name="Marcador de número de diapositiva 3"/>
          <p:cNvSpPr>
            <a:spLocks noGrp="1"/>
          </p:cNvSpPr>
          <p:nvPr>
            <p:ph type="sldNum" sz="quarter" idx="10"/>
          </p:nvPr>
        </p:nvSpPr>
        <p:spPr/>
        <p:txBody>
          <a:bodyPr/>
          <a:lstStyle/>
          <a:p>
            <a:fld id="{048A25FD-9DA7-6343-B794-08115B683383}" type="slidenum">
              <a:rPr lang="es-ES_tradnl" smtClean="0"/>
              <a:pPr/>
              <a:t>38</a:t>
            </a:fld>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ea typeface="ＭＳ Ｐゴシック" charset="0"/>
            </a:endParaRPr>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C5170B-0934-5345-8FB9-B61E2CE21B91}" type="slidenum">
              <a:rPr lang="en-US" sz="1200"/>
              <a:pPr eaLnBrk="1" hangingPunct="1"/>
              <a:t>39</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ea typeface="ＭＳ Ｐゴシック" charset="0"/>
            </a:endParaRPr>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C5170B-0934-5345-8FB9-B61E2CE21B91}" type="slidenum">
              <a:rPr lang="en-US" sz="1200"/>
              <a:pPr eaLnBrk="1" hangingPunct="1"/>
              <a:t>41</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Mostrar Video: </a:t>
            </a:r>
            <a:r>
              <a:rPr lang="pt-BR" dirty="0" err="1" smtClean="0"/>
              <a:t>http</a:t>
            </a:r>
            <a:r>
              <a:rPr lang="pt-BR" dirty="0" smtClean="0"/>
              <a:t>://</a:t>
            </a:r>
            <a:r>
              <a:rPr lang="pt-BR" dirty="0" err="1" smtClean="0"/>
              <a:t>vimeo.com</a:t>
            </a:r>
            <a:r>
              <a:rPr lang="pt-BR" dirty="0" smtClean="0"/>
              <a:t>/73681408</a:t>
            </a:r>
          </a:p>
          <a:p>
            <a:r>
              <a:rPr lang="es-ES" dirty="0" smtClean="0"/>
              <a:t>Web OGS: http://</a:t>
            </a:r>
            <a:r>
              <a:rPr lang="es-ES" dirty="0" err="1" smtClean="0"/>
              <a:t>opengovstandards.org</a:t>
            </a:r>
            <a:r>
              <a:rPr lang="es-ES" dirty="0" smtClean="0"/>
              <a:t>/</a:t>
            </a:r>
            <a:r>
              <a:rPr lang="es-ES" dirty="0" err="1" smtClean="0"/>
              <a:t>index.php?idioma</a:t>
            </a:r>
            <a:r>
              <a:rPr lang="es-ES" dirty="0" smtClean="0"/>
              <a:t>=es </a:t>
            </a:r>
            <a:endParaRPr lang="es-ES" dirty="0"/>
          </a:p>
        </p:txBody>
      </p:sp>
      <p:sp>
        <p:nvSpPr>
          <p:cNvPr id="4" name="Marcador de número de diapositiva 3"/>
          <p:cNvSpPr>
            <a:spLocks noGrp="1"/>
          </p:cNvSpPr>
          <p:nvPr>
            <p:ph type="sldNum" sz="quarter" idx="10"/>
          </p:nvPr>
        </p:nvSpPr>
        <p:spPr/>
        <p:txBody>
          <a:bodyPr/>
          <a:lstStyle/>
          <a:p>
            <a:fld id="{904307E0-CCE4-7C47-B26E-3114D63B31AA}" type="slidenum">
              <a:rPr lang="es-ES" smtClean="0"/>
              <a:t>42</a:t>
            </a:fld>
            <a:endParaRPr lang="es-ES"/>
          </a:p>
        </p:txBody>
      </p:sp>
    </p:spTree>
    <p:extLst>
      <p:ext uri="{BB962C8B-B14F-4D97-AF65-F5344CB8AC3E}">
        <p14:creationId xmlns:p14="http://schemas.microsoft.com/office/powerpoint/2010/main" val="3946501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Ver: http://</a:t>
            </a:r>
            <a:r>
              <a:rPr lang="es-ES" dirty="0" err="1" smtClean="0"/>
              <a:t>www.youtube.com</a:t>
            </a:r>
            <a:r>
              <a:rPr lang="es-ES" dirty="0" smtClean="0"/>
              <a:t>/</a:t>
            </a:r>
            <a:r>
              <a:rPr lang="es-ES" dirty="0" err="1" smtClean="0"/>
              <a:t>watch?v</a:t>
            </a:r>
            <a:r>
              <a:rPr lang="es-ES" dirty="0" smtClean="0"/>
              <a:t>=Mj7NvmFr5i0 </a:t>
            </a:r>
            <a:endParaRPr lang="es-ES" dirty="0"/>
          </a:p>
        </p:txBody>
      </p:sp>
      <p:sp>
        <p:nvSpPr>
          <p:cNvPr id="4" name="Marcador de número de diapositiva 3"/>
          <p:cNvSpPr>
            <a:spLocks noGrp="1"/>
          </p:cNvSpPr>
          <p:nvPr>
            <p:ph type="sldNum" sz="quarter" idx="10"/>
          </p:nvPr>
        </p:nvSpPr>
        <p:spPr/>
        <p:txBody>
          <a:bodyPr/>
          <a:lstStyle/>
          <a:p>
            <a:fld id="{904307E0-CCE4-7C47-B26E-3114D63B31AA}" type="slidenum">
              <a:rPr lang="es-ES" smtClean="0"/>
              <a:t>48</a:t>
            </a:fld>
            <a:endParaRPr lang="es-ES"/>
          </a:p>
        </p:txBody>
      </p:sp>
    </p:spTree>
    <p:extLst>
      <p:ext uri="{BB962C8B-B14F-4D97-AF65-F5344CB8AC3E}">
        <p14:creationId xmlns:p14="http://schemas.microsoft.com/office/powerpoint/2010/main" val="2071253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ea typeface="ＭＳ Ｐゴシック" charset="0"/>
            </a:endParaRPr>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C5170B-0934-5345-8FB9-B61E2CE21B91}" type="slidenum">
              <a:rPr lang="en-US" sz="1200"/>
              <a:pPr eaLnBrk="1" hangingPunct="1"/>
              <a:t>52</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ea typeface="ＭＳ Ｐゴシック" charset="0"/>
            </a:endParaRPr>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C5170B-0934-5345-8FB9-B61E2CE21B91}" type="slidenum">
              <a:rPr lang="en-US" sz="1200"/>
              <a:pPr eaLnBrk="1" hangingPunct="1"/>
              <a:t>54</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latin typeface="+mn-lt"/>
                <a:ea typeface="+mn-ea"/>
                <a:cs typeface="+mn-cs"/>
              </a:rPr>
              <a:t>Los empleados públicos no prestan servicios a los clientes; prestan democracia (</a:t>
            </a:r>
            <a:r>
              <a:rPr lang="es-ES_tradnl" sz="1200" kern="1200" dirty="0" err="1" smtClean="0">
                <a:solidFill>
                  <a:schemeClr val="tx1"/>
                </a:solidFill>
                <a:latin typeface="+mn-lt"/>
                <a:ea typeface="+mn-ea"/>
                <a:cs typeface="+mn-cs"/>
              </a:rPr>
              <a:t>Denhardt</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J.V</a:t>
            </a:r>
            <a:r>
              <a:rPr lang="es-ES_tradnl" sz="1200" kern="1200" dirty="0" smtClean="0">
                <a:solidFill>
                  <a:schemeClr val="tx1"/>
                </a:solidFill>
                <a:latin typeface="+mn-lt"/>
                <a:ea typeface="+mn-ea"/>
                <a:cs typeface="+mn-cs"/>
              </a:rPr>
              <a:t>. &amp; </a:t>
            </a:r>
            <a:r>
              <a:rPr lang="es-ES_tradnl" sz="1200" kern="1200" dirty="0" err="1" smtClean="0">
                <a:solidFill>
                  <a:schemeClr val="tx1"/>
                </a:solidFill>
                <a:latin typeface="+mn-lt"/>
                <a:ea typeface="+mn-ea"/>
                <a:cs typeface="+mn-cs"/>
              </a:rPr>
              <a:t>Denhardt</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R.B</a:t>
            </a:r>
            <a:r>
              <a:rPr lang="es-ES_tradnl" sz="1200" kern="1200" dirty="0" smtClean="0">
                <a:solidFill>
                  <a:schemeClr val="tx1"/>
                </a:solidFill>
                <a:latin typeface="+mn-lt"/>
                <a:ea typeface="+mn-ea"/>
                <a:cs typeface="+mn-cs"/>
              </a:rPr>
              <a:t>., 2003:</a:t>
            </a:r>
            <a:r>
              <a:rPr lang="es-ES_tradnl" sz="1200" kern="1200" dirty="0" err="1" smtClean="0">
                <a:solidFill>
                  <a:schemeClr val="tx1"/>
                </a:solidFill>
                <a:latin typeface="+mn-lt"/>
                <a:ea typeface="+mn-ea"/>
                <a:cs typeface="+mn-cs"/>
              </a:rPr>
              <a:t>xi</a:t>
            </a:r>
            <a:r>
              <a:rPr lang="es-ES_tradnl" sz="1200" kern="120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latin typeface="+mn-lt"/>
                <a:ea typeface="+mn-ea"/>
                <a:cs typeface="+mn-cs"/>
              </a:rPr>
              <a:t>Prestan derechos y libertades… Lo que fundamenta la legitimidad de la Administración</a:t>
            </a:r>
          </a:p>
          <a:p>
            <a:endParaRPr lang="es-ES_tradnl" dirty="0"/>
          </a:p>
        </p:txBody>
      </p:sp>
      <p:sp>
        <p:nvSpPr>
          <p:cNvPr id="4" name="Marcador de número de diapositiva 3"/>
          <p:cNvSpPr>
            <a:spLocks noGrp="1"/>
          </p:cNvSpPr>
          <p:nvPr>
            <p:ph type="sldNum" sz="quarter" idx="10"/>
          </p:nvPr>
        </p:nvSpPr>
        <p:spPr/>
        <p:txBody>
          <a:bodyPr/>
          <a:lstStyle/>
          <a:p>
            <a:fld id="{048A25FD-9DA7-6343-B794-08115B683383}" type="slidenum">
              <a:rPr lang="es-ES_tradnl" smtClean="0"/>
              <a:pPr/>
              <a:t>8</a:t>
            </a:fld>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457111">
              <a:defRPr/>
            </a:pPr>
            <a:r>
              <a:rPr lang="es-ES_tradnl" dirty="0" err="1"/>
              <a:t>Dassen</a:t>
            </a:r>
            <a:r>
              <a:rPr lang="es-ES_tradnl" dirty="0"/>
              <a:t>, Nicolás y Juan Cruz </a:t>
            </a:r>
            <a:r>
              <a:rPr lang="es-ES_tradnl" dirty="0" err="1"/>
              <a:t>Veyra</a:t>
            </a:r>
            <a:r>
              <a:rPr lang="es-ES_tradnl" dirty="0"/>
              <a:t>, Editores (2012). </a:t>
            </a:r>
            <a:r>
              <a:rPr lang="es-ES_tradnl" i="1" dirty="0"/>
              <a:t>Gobierno Abierto y Transparencia Focalizada. Tendencias y desafíos para América Latina y el Caribe</a:t>
            </a:r>
            <a:r>
              <a:rPr lang="es-ES_tradnl" dirty="0"/>
              <a:t>, Banco Inter-Americano de Desarrollo, Washington DC.</a:t>
            </a:r>
            <a:r>
              <a:rPr lang="es-ES" dirty="0"/>
              <a:t> Disponible en: http://</a:t>
            </a:r>
            <a:r>
              <a:rPr lang="es-ES" dirty="0" err="1"/>
              <a:t>idbdocs.iadb.org</a:t>
            </a:r>
            <a:r>
              <a:rPr lang="es-ES" dirty="0"/>
              <a:t>/</a:t>
            </a:r>
            <a:r>
              <a:rPr lang="es-ES" dirty="0" err="1"/>
              <a:t>wsdocs</a:t>
            </a:r>
            <a:r>
              <a:rPr lang="es-ES" dirty="0"/>
              <a:t>/</a:t>
            </a:r>
            <a:r>
              <a:rPr lang="es-ES" dirty="0" err="1"/>
              <a:t>getdocument.aspx?docnum</a:t>
            </a:r>
            <a:r>
              <a:rPr lang="es-ES" dirty="0"/>
              <a:t>=37245829  </a:t>
            </a:r>
          </a:p>
          <a:p>
            <a:pPr defTabSz="457111">
              <a:defRPr/>
            </a:pPr>
            <a:r>
              <a:rPr lang="es-ES" dirty="0"/>
              <a:t>Capítulo específico sobre Gobierno Abierto: http://www.gigapp.org/administrator/components/com_jresearch/files/publications/AVRA-DASSEN2012.pdf  </a:t>
            </a:r>
          </a:p>
          <a:p>
            <a:pPr defTabSz="457111">
              <a:defRPr/>
            </a:pPr>
            <a:endParaRPr lang="es-ES_tradnl" dirty="0"/>
          </a:p>
        </p:txBody>
      </p:sp>
      <p:sp>
        <p:nvSpPr>
          <p:cNvPr id="4" name="Marcador de número de diapositiva 3"/>
          <p:cNvSpPr>
            <a:spLocks noGrp="1"/>
          </p:cNvSpPr>
          <p:nvPr>
            <p:ph type="sldNum" sz="quarter" idx="10"/>
          </p:nvPr>
        </p:nvSpPr>
        <p:spPr/>
        <p:txBody>
          <a:bodyPr/>
          <a:lstStyle/>
          <a:p>
            <a:fld id="{904307E0-CCE4-7C47-B26E-3114D63B31AA}" type="slidenum">
              <a:rPr lang="es-ES" smtClean="0"/>
              <a:pPr/>
              <a:t>11</a:t>
            </a:fld>
            <a:endParaRPr lang="es-ES"/>
          </a:p>
        </p:txBody>
      </p:sp>
    </p:spTree>
    <p:extLst>
      <p:ext uri="{BB962C8B-B14F-4D97-AF65-F5344CB8AC3E}">
        <p14:creationId xmlns:p14="http://schemas.microsoft.com/office/powerpoint/2010/main" val="1236046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85000" lnSpcReduction="10000"/>
          </a:bodyPr>
          <a:lstStyle/>
          <a:p>
            <a:r>
              <a:rPr lang="es-ES_tradnl" sz="1200" kern="1200" dirty="0" smtClean="0">
                <a:solidFill>
                  <a:schemeClr val="tx1"/>
                </a:solidFill>
                <a:latin typeface="+mn-lt"/>
                <a:ea typeface="+mn-ea"/>
                <a:cs typeface="+mn-cs"/>
              </a:rPr>
              <a:t>Los orígenes de la actual concepción del término gobierno abierto provendría de la confluencia de tres movimientos distintos que, por canales diversos, le darían sustento:</a:t>
            </a:r>
          </a:p>
          <a:p>
            <a:r>
              <a:rPr lang="es-ES_tradnl" sz="1200" kern="1200" dirty="0" smtClean="0">
                <a:solidFill>
                  <a:schemeClr val="tx1"/>
                </a:solidFill>
                <a:latin typeface="+mn-lt"/>
                <a:ea typeface="+mn-ea"/>
                <a:cs typeface="+mn-cs"/>
              </a:rPr>
              <a:t> </a:t>
            </a:r>
          </a:p>
          <a:p>
            <a:r>
              <a:rPr lang="es-ES_tradnl" sz="1200" kern="1200" dirty="0" smtClean="0">
                <a:solidFill>
                  <a:schemeClr val="tx1"/>
                </a:solidFill>
                <a:latin typeface="+mn-lt"/>
                <a:ea typeface="+mn-ea"/>
                <a:cs typeface="+mn-cs"/>
              </a:rPr>
              <a:t>“El derecho a saber”: Que aglutina todos los avances impulsados por los movimientos ligados al derecho de acceso a la información pública, a la transparencia y rendición de cuentas, y cuyas raíces (para el caso norteamericano) pueden ser encontradas en el ideario generado por algunos periodistas a partir de la década de los años 50 del siglo XX y del apoyo de congresistas de esa época (como es el caso de John E. </a:t>
            </a:r>
            <a:r>
              <a:rPr lang="es-ES_tradnl" sz="1200" kern="1200" dirty="0" err="1" smtClean="0">
                <a:solidFill>
                  <a:schemeClr val="tx1"/>
                </a:solidFill>
                <a:latin typeface="+mn-lt"/>
                <a:ea typeface="+mn-ea"/>
                <a:cs typeface="+mn-cs"/>
              </a:rPr>
              <a:t>Moss</a:t>
            </a:r>
            <a:r>
              <a:rPr lang="es-ES_tradnl" sz="1200" kern="1200" dirty="0" smtClean="0">
                <a:solidFill>
                  <a:schemeClr val="tx1"/>
                </a:solidFill>
                <a:latin typeface="+mn-lt"/>
                <a:ea typeface="+mn-ea"/>
                <a:cs typeface="+mn-cs"/>
              </a:rPr>
              <a:t> Jr.). Vagamente puede encontrarse en los ideales de los padres y fundadores de la democracia americana.  [Ver]</a:t>
            </a:r>
          </a:p>
          <a:p>
            <a:r>
              <a:rPr lang="es-ES_tradnl" sz="1200" kern="1200" dirty="0" smtClean="0">
                <a:solidFill>
                  <a:schemeClr val="tx1"/>
                </a:solidFill>
                <a:latin typeface="+mn-lt"/>
                <a:ea typeface="+mn-ea"/>
                <a:cs typeface="+mn-cs"/>
              </a:rPr>
              <a:t> </a:t>
            </a:r>
          </a:p>
          <a:p>
            <a:r>
              <a:rPr lang="es-ES_tradnl" sz="1200" kern="1200" dirty="0" smtClean="0">
                <a:solidFill>
                  <a:schemeClr val="tx1"/>
                </a:solidFill>
                <a:latin typeface="+mn-lt"/>
                <a:ea typeface="+mn-ea"/>
                <a:cs typeface="+mn-cs"/>
              </a:rPr>
              <a:t>“Software Libre/De Código Abierto”: Articula y relaciona los diferentes movimientos que abogan por la existencia de software libre y plataformas abiertas, sobre la base de contenidos en código abierto y de libre acceso en materia de permisos, usos y reutilización de datos e información. Las raíces de este movimiento van de la mano con la aparición y desarrollo de los (mal llamados) “piratas informáticos” o “hackers”; con las comunidades que trabajan bajo una filosofía “abierta” (como Linux o el trabajo colaborativo que es visible en Wikipedia) [Uso]</a:t>
            </a:r>
          </a:p>
          <a:p>
            <a:r>
              <a:rPr lang="es-ES_tradnl" sz="1200" kern="1200" dirty="0" smtClean="0">
                <a:solidFill>
                  <a:schemeClr val="tx1"/>
                </a:solidFill>
                <a:latin typeface="+mn-lt"/>
                <a:ea typeface="+mn-ea"/>
                <a:cs typeface="+mn-cs"/>
              </a:rPr>
              <a:t> </a:t>
            </a:r>
          </a:p>
          <a:p>
            <a:r>
              <a:rPr lang="es-ES_tradnl" sz="1200" kern="1200" dirty="0" smtClean="0">
                <a:solidFill>
                  <a:schemeClr val="tx1"/>
                </a:solidFill>
                <a:latin typeface="+mn-lt"/>
                <a:ea typeface="+mn-ea"/>
                <a:cs typeface="+mn-cs"/>
              </a:rPr>
              <a:t>“Innovación Abierta/Innovación desde los usuarios”: Que dice relación con la captura, facilitación e incorporación activa de las personas en los procesos de innovación y en los resultados generados a partir de ella. En cierto modo, esta vertiente se vincula a los trabajos desarrollados por Henry </a:t>
            </a:r>
            <a:r>
              <a:rPr lang="es-ES_tradnl" sz="1200" kern="1200" dirty="0" err="1" smtClean="0">
                <a:solidFill>
                  <a:schemeClr val="tx1"/>
                </a:solidFill>
                <a:latin typeface="+mn-lt"/>
                <a:ea typeface="+mn-ea"/>
                <a:cs typeface="+mn-cs"/>
              </a:rPr>
              <a:t>Chesbrough</a:t>
            </a:r>
            <a:r>
              <a:rPr lang="es-ES_tradnl" sz="1200" kern="1200" dirty="0" smtClean="0">
                <a:solidFill>
                  <a:schemeClr val="tx1"/>
                </a:solidFill>
                <a:latin typeface="+mn-lt"/>
                <a:ea typeface="+mn-ea"/>
                <a:cs typeface="+mn-cs"/>
              </a:rPr>
              <a:t> y Eric Von </a:t>
            </a:r>
            <a:r>
              <a:rPr lang="es-ES_tradnl" sz="1200" kern="1200" dirty="0" err="1" smtClean="0">
                <a:solidFill>
                  <a:schemeClr val="tx1"/>
                </a:solidFill>
                <a:latin typeface="+mn-lt"/>
                <a:ea typeface="+mn-ea"/>
                <a:cs typeface="+mn-cs"/>
              </a:rPr>
              <a:t>Hippel</a:t>
            </a:r>
            <a:r>
              <a:rPr lang="es-ES_tradnl" sz="1200" kern="1200" dirty="0" smtClean="0">
                <a:solidFill>
                  <a:schemeClr val="tx1"/>
                </a:solidFill>
                <a:latin typeface="+mn-lt"/>
                <a:ea typeface="+mn-ea"/>
                <a:cs typeface="+mn-cs"/>
              </a:rPr>
              <a:t>, aun cuando de alguna forma recogen otras fuentes de inspiración que contribuyen a darle un carácter más sustantivo y práctico desde una mirada enfocada hacia los asuntos públicos en el plano de la participación y colaboración:  [Hacer]</a:t>
            </a:r>
          </a:p>
          <a:p>
            <a:r>
              <a:rPr lang="es-ES_tradnl" sz="1200" kern="1200" dirty="0" smtClean="0">
                <a:solidFill>
                  <a:schemeClr val="tx1"/>
                </a:solidFill>
                <a:latin typeface="+mn-lt"/>
                <a:ea typeface="+mn-ea"/>
                <a:cs typeface="+mn-cs"/>
              </a:rPr>
              <a:t> </a:t>
            </a:r>
          </a:p>
          <a:p>
            <a:r>
              <a:rPr lang="es-ES_tradnl" sz="1200" kern="1200" dirty="0" smtClean="0">
                <a:solidFill>
                  <a:schemeClr val="tx1"/>
                </a:solidFill>
                <a:latin typeface="+mn-lt"/>
                <a:ea typeface="+mn-ea"/>
                <a:cs typeface="+mn-cs"/>
              </a:rPr>
              <a:t>De este modo, podríamos triangular que en el núcleo del concepto de gobierno abierto se entrecruza el derecho a saber (y acceder a la información en manos del gobierno y administraciones) con el uso de fuentes, códigos y software abierto más el desarrollo de procesos de innovación abierta y orientada por, a través y con el ciudadano. Es decir: ver, usar y hacer.</a:t>
            </a:r>
          </a:p>
          <a:p>
            <a:endParaRPr lang="es-ES_tradnl" dirty="0"/>
          </a:p>
        </p:txBody>
      </p:sp>
      <p:sp>
        <p:nvSpPr>
          <p:cNvPr id="4" name="Marcador de número de diapositiva 3"/>
          <p:cNvSpPr>
            <a:spLocks noGrp="1"/>
          </p:cNvSpPr>
          <p:nvPr>
            <p:ph type="sldNum" sz="quarter" idx="10"/>
          </p:nvPr>
        </p:nvSpPr>
        <p:spPr/>
        <p:txBody>
          <a:bodyPr/>
          <a:lstStyle/>
          <a:p>
            <a:fld id="{048A25FD-9DA7-6343-B794-08115B683383}" type="slidenum">
              <a:rPr lang="es-ES_tradnl" smtClean="0"/>
              <a:pPr/>
              <a:t>14</a:t>
            </a:fld>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_tradnl" dirty="0" smtClean="0"/>
              <a:t>Mostrar video OGP</a:t>
            </a:r>
            <a:endParaRPr lang="es-ES_tradnl" dirty="0"/>
          </a:p>
        </p:txBody>
      </p:sp>
      <p:sp>
        <p:nvSpPr>
          <p:cNvPr id="5124" name="Slide Number Placeholder 3"/>
          <p:cNvSpPr>
            <a:spLocks noGrp="1"/>
          </p:cNvSpPr>
          <p:nvPr>
            <p:ph type="sldNum" sz="quarter" idx="5"/>
          </p:nvPr>
        </p:nvSpPr>
        <p:spPr bwMode="auto">
          <a:noFill/>
          <a:ln>
            <a:miter lim="800000"/>
            <a:headEnd/>
            <a:tailEnd/>
          </a:ln>
        </p:spPr>
        <p:txBody>
          <a:bodyPr/>
          <a:lstStyle/>
          <a:p>
            <a:fld id="{5972A924-5FBB-6F4E-A630-D60E1ADE6091}" type="slidenum">
              <a:rPr lang="en-US"/>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04307E0-CCE4-7C47-B26E-3114D63B31AA}" type="slidenum">
              <a:rPr lang="es-ES" smtClean="0"/>
              <a:pPr/>
              <a:t>27</a:t>
            </a:fld>
            <a:endParaRPr lang="es-ES"/>
          </a:p>
        </p:txBody>
      </p:sp>
    </p:spTree>
    <p:extLst>
      <p:ext uri="{BB962C8B-B14F-4D97-AF65-F5344CB8AC3E}">
        <p14:creationId xmlns:p14="http://schemas.microsoft.com/office/powerpoint/2010/main" val="278877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p:spPr>
        <p:txBody>
          <a:bodyPr/>
          <a:lstStyle/>
          <a:p>
            <a:endParaRPr lang="es-ES" smtClean="0">
              <a:latin typeface="Arial" pitchFamily="34" charset="0"/>
              <a:cs typeface="ＭＳ Ｐゴシック" pitchFamily="34" charset="-128"/>
            </a:endParaRPr>
          </a:p>
        </p:txBody>
      </p:sp>
      <p:sp>
        <p:nvSpPr>
          <p:cNvPr id="34819" name="Slide Number Placeholder 3"/>
          <p:cNvSpPr>
            <a:spLocks noGrp="1"/>
          </p:cNvSpPr>
          <p:nvPr>
            <p:ph type="sldNum" sz="quarter" idx="5"/>
          </p:nvPr>
        </p:nvSpPr>
        <p:spPr>
          <a:noFill/>
        </p:spPr>
        <p:txBody>
          <a:bodyPr/>
          <a:lstStyle/>
          <a:p>
            <a:fld id="{37C582D7-4B27-4DEA-B1D8-E3D3FD3B1DBD}" type="slidenum">
              <a:rPr lang="en-US"/>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04307E0-CCE4-7C47-B26E-3114D63B31AA}" type="slidenum">
              <a:rPr lang="es-ES" smtClean="0"/>
              <a:pPr/>
              <a:t>29</a:t>
            </a:fld>
            <a:endParaRPr lang="es-ES"/>
          </a:p>
        </p:txBody>
      </p:sp>
    </p:spTree>
    <p:extLst>
      <p:ext uri="{BB962C8B-B14F-4D97-AF65-F5344CB8AC3E}">
        <p14:creationId xmlns:p14="http://schemas.microsoft.com/office/powerpoint/2010/main" val="2788777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p:spPr>
        <p:txBody>
          <a:bodyPr/>
          <a:lstStyle/>
          <a:p>
            <a:endParaRPr lang="es-ES" smtClean="0">
              <a:latin typeface="Arial" pitchFamily="34" charset="0"/>
              <a:cs typeface="ＭＳ Ｐゴシック" pitchFamily="34" charset="-128"/>
            </a:endParaRPr>
          </a:p>
        </p:txBody>
      </p:sp>
      <p:sp>
        <p:nvSpPr>
          <p:cNvPr id="38915" name="Slide Number Placeholder 3"/>
          <p:cNvSpPr>
            <a:spLocks noGrp="1"/>
          </p:cNvSpPr>
          <p:nvPr>
            <p:ph type="sldNum" sz="quarter" idx="5"/>
          </p:nvPr>
        </p:nvSpPr>
        <p:spPr>
          <a:noFill/>
        </p:spPr>
        <p:txBody>
          <a:bodyPr/>
          <a:lstStyle/>
          <a:p>
            <a:fld id="{D1DE0F3A-0D99-477F-BAE9-B43D950A0F84}" type="slidenum">
              <a:rPr lang="en-US"/>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FDDCAC-6C76-4816-8EFD-95E52D85AE00}" type="datetimeFigureOut">
              <a:rPr lang="en-US" smtClean="0"/>
              <a:pPr/>
              <a:t>27-11-14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DDCAC-6C76-4816-8EFD-95E52D85AE00}" type="datetimeFigureOut">
              <a:rPr lang="en-US" smtClean="0"/>
              <a:pPr/>
              <a:t>27-11-14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DDCAC-6C76-4816-8EFD-95E52D85AE00}" type="datetimeFigureOut">
              <a:rPr lang="en-US" smtClean="0"/>
              <a:pPr/>
              <a:t>27-11-14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DDCAC-6C76-4816-8EFD-95E52D85AE00}" type="datetimeFigureOut">
              <a:rPr lang="en-US" smtClean="0"/>
              <a:pPr/>
              <a:t>27-11-14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FDDCAC-6C76-4816-8EFD-95E52D85AE00}" type="datetimeFigureOut">
              <a:rPr lang="en-US" smtClean="0"/>
              <a:pPr/>
              <a:t>27-11-14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FDDCAC-6C76-4816-8EFD-95E52D85AE00}" type="datetimeFigureOut">
              <a:rPr lang="en-US" smtClean="0"/>
              <a:pPr/>
              <a:t>27-11-14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FDDCAC-6C76-4816-8EFD-95E52D85AE00}" type="datetimeFigureOut">
              <a:rPr lang="en-US" smtClean="0"/>
              <a:pPr/>
              <a:t>27-11-14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FDDCAC-6C76-4816-8EFD-95E52D85AE00}" type="datetimeFigureOut">
              <a:rPr lang="en-US" smtClean="0"/>
              <a:pPr/>
              <a:t>27-11-14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FDDCAC-6C76-4816-8EFD-95E52D85AE00}" type="datetimeFigureOut">
              <a:rPr lang="en-US" smtClean="0"/>
              <a:pPr/>
              <a:t>27-11-14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43FFA-275F-40CE-97BF-812F2ACAB34F}" type="slidenum">
              <a:rPr lang="en-US" smtClean="0"/>
              <a:pPr/>
              <a:t>‹Nr.›</a:t>
            </a:fld>
            <a:endParaRPr lang="en-US"/>
          </a:p>
        </p:txBody>
      </p:sp>
      <p:pic>
        <p:nvPicPr>
          <p:cNvPr id="5" name="Picture 2"/>
          <p:cNvPicPr>
            <a:picLocks noChangeAspect="1" noChangeArrowheads="1"/>
          </p:cNvPicPr>
          <p:nvPr userDrawn="1"/>
        </p:nvPicPr>
        <p:blipFill>
          <a:blip r:embed="rId2" cstate="print"/>
          <a:srcRect/>
          <a:stretch>
            <a:fillRect/>
          </a:stretch>
        </p:blipFill>
        <p:spPr bwMode="auto">
          <a:xfrm>
            <a:off x="8028384" y="188640"/>
            <a:ext cx="858520" cy="1452880"/>
          </a:xfrm>
          <a:prstGeom prst="rect">
            <a:avLst/>
          </a:prstGeom>
          <a:solidFill>
            <a:srgbClr val="FFFFFF"/>
          </a:solid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FDDCAC-6C76-4816-8EFD-95E52D85AE00}" type="datetimeFigureOut">
              <a:rPr lang="en-US" smtClean="0"/>
              <a:pPr/>
              <a:t>27-11-14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FDDCAC-6C76-4816-8EFD-95E52D85AE00}" type="datetimeFigureOut">
              <a:rPr lang="en-US" smtClean="0"/>
              <a:pPr/>
              <a:t>27-11-14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3FFA-275F-40CE-97BF-812F2ACAB34F}"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DDCAC-6C76-4816-8EFD-95E52D85AE00}" type="datetimeFigureOut">
              <a:rPr lang="en-US" smtClean="0"/>
              <a:pPr/>
              <a:t>27-11-14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43FFA-275F-40CE-97BF-812F2ACAB34F}"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Volumes\REDSNIP\Red%20SNIP%20OpenGov\Open%20Government%20Partnership%20(ESP).mp4" TargetMode="Externa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t.co/m3RmktAIaD"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jpeg"/><Relationship Id="rId5" Type="http://schemas.openxmlformats.org/officeDocument/2006/relationships/image" Target="../media/image22.emf"/><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jpeg"/><Relationship Id="rId5"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chart" Target="../charts/chart2.xml"/><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chart" Target="../charts/chart3.xml"/><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chart" Target="../charts/chart4.xml"/><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hyperlink" Target="http://www.lapromesadelgobiernoabierto.info/" TargetMode="External"/><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3.wmf"/><Relationship Id="rId5" Type="http://schemas.openxmlformats.org/officeDocument/2006/relationships/image" Target="../media/image34.png"/><Relationship Id="rId6" Type="http://schemas.openxmlformats.org/officeDocument/2006/relationships/hyperlink" Target="http://www.eclac.cl/cgi-bin/getProd.asp?xml=/publicaciones/xml/2/52632/P52632.xml&amp;xsl=/tpl/p9f.xsl&amp;base=/ilpes/tpl/top-bottom.xslt"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biblioguias.cepal.org/GobiernoAbierto"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xarxaip.cat/wp-content/uploads/2014/05/42-voces1.pdf" TargetMode="External"/><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vimeo.com/73681408" TargetMode="External"/><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hyperlink" Target="http://opengovstandards.or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hyperlink" Target="mailto:alvaro.ramirez@cepal.org" TargetMode="External"/><Relationship Id="rId4" Type="http://schemas.openxmlformats.org/officeDocument/2006/relationships/hyperlink" Target="http://www.eclac.org/ilpes/" TargetMode="External"/><Relationship Id="rId5" Type="http://schemas.openxmlformats.org/officeDocument/2006/relationships/image" Target="../media/image37.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3.wmf"/><Relationship Id="rId5" Type="http://schemas.openxmlformats.org/officeDocument/2006/relationships/hyperlink" Target="http://www.eclac.cl/cgi-bin/getProd.asp?xml=/publicaciones/xml/2/52632/P52632.xml&amp;xsl=/tpl/p9f.xsl&amp;base=/ilpes/tpl/top-bottom.xslt" TargetMode="External"/><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452320" y="4869160"/>
            <a:ext cx="858520" cy="1452880"/>
          </a:xfrm>
          <a:prstGeom prst="rect">
            <a:avLst/>
          </a:prstGeom>
          <a:solidFill>
            <a:srgbClr val="FFFFFF"/>
          </a:solidFill>
          <a:ln w="9525">
            <a:noFill/>
            <a:miter lim="800000"/>
            <a:headEnd/>
            <a:tailEnd/>
          </a:ln>
        </p:spPr>
      </p:pic>
      <p:pic>
        <p:nvPicPr>
          <p:cNvPr id="3" name="Imagen 2"/>
          <p:cNvPicPr>
            <a:picLocks noChangeAspect="1"/>
          </p:cNvPicPr>
          <p:nvPr/>
        </p:nvPicPr>
        <p:blipFill>
          <a:blip r:embed="rId3"/>
          <a:stretch>
            <a:fillRect/>
          </a:stretch>
        </p:blipFill>
        <p:spPr>
          <a:xfrm>
            <a:off x="1619672" y="404664"/>
            <a:ext cx="3764280" cy="3703320"/>
          </a:xfrm>
          <a:prstGeom prst="rect">
            <a:avLst/>
          </a:prstGeom>
        </p:spPr>
      </p:pic>
      <p:sp>
        <p:nvSpPr>
          <p:cNvPr id="5" name="Rectángulo 4"/>
          <p:cNvSpPr/>
          <p:nvPr/>
        </p:nvSpPr>
        <p:spPr>
          <a:xfrm>
            <a:off x="539552" y="5517232"/>
            <a:ext cx="7056784" cy="923330"/>
          </a:xfrm>
          <a:prstGeom prst="rect">
            <a:avLst/>
          </a:prstGeom>
        </p:spPr>
        <p:txBody>
          <a:bodyPr wrap="square">
            <a:spAutoFit/>
          </a:bodyPr>
          <a:lstStyle/>
          <a:p>
            <a:pPr defTabSz="457200" fontAlgn="base">
              <a:spcBef>
                <a:spcPct val="0"/>
              </a:spcBef>
              <a:spcAft>
                <a:spcPct val="0"/>
              </a:spcAft>
            </a:pPr>
            <a:r>
              <a:rPr lang="es-ES" altLang="en-US" b="1" dirty="0">
                <a:solidFill>
                  <a:srgbClr val="7F7F7F"/>
                </a:solidFill>
                <a:latin typeface="Verdana" pitchFamily="34" charset="0"/>
                <a:ea typeface="Verdana" pitchFamily="34" charset="0"/>
                <a:cs typeface="Verdana" pitchFamily="34" charset="0"/>
              </a:rPr>
              <a:t>Álvaro V. Ramírez-Alujas </a:t>
            </a:r>
            <a:r>
              <a:rPr lang="es-ES" altLang="en-US" b="1" dirty="0" smtClean="0">
                <a:solidFill>
                  <a:srgbClr val="7F7F7F"/>
                </a:solidFill>
                <a:latin typeface="Verdana" pitchFamily="34" charset="0"/>
                <a:ea typeface="Verdana" pitchFamily="34" charset="0"/>
                <a:cs typeface="Verdana" pitchFamily="34" charset="0"/>
              </a:rPr>
              <a:t>- </a:t>
            </a:r>
            <a:r>
              <a:rPr lang="es-ES" altLang="en-US" b="1" dirty="0" err="1" smtClean="0">
                <a:solidFill>
                  <a:srgbClr val="7F7F7F"/>
                </a:solidFill>
                <a:latin typeface="Verdana" pitchFamily="34" charset="0"/>
                <a:ea typeface="Verdana" pitchFamily="34" charset="0"/>
                <a:cs typeface="Verdana" pitchFamily="34" charset="0"/>
              </a:rPr>
              <a:t>Twitter</a:t>
            </a:r>
            <a:r>
              <a:rPr lang="es-ES" altLang="en-US" b="1" dirty="0" smtClean="0">
                <a:solidFill>
                  <a:srgbClr val="7F7F7F"/>
                </a:solidFill>
                <a:latin typeface="Verdana" pitchFamily="34" charset="0"/>
                <a:ea typeface="Verdana" pitchFamily="34" charset="0"/>
                <a:cs typeface="Verdana" pitchFamily="34" charset="0"/>
              </a:rPr>
              <a:t>: </a:t>
            </a:r>
            <a:r>
              <a:rPr lang="es-ES" altLang="en-US" b="1" dirty="0" smtClean="0">
                <a:solidFill>
                  <a:schemeClr val="accent3">
                    <a:lumMod val="50000"/>
                  </a:schemeClr>
                </a:solidFill>
                <a:latin typeface="Verdana" pitchFamily="34" charset="0"/>
                <a:ea typeface="Verdana" pitchFamily="34" charset="0"/>
                <a:cs typeface="Verdana" pitchFamily="34" charset="0"/>
              </a:rPr>
              <a:t>@</a:t>
            </a:r>
            <a:r>
              <a:rPr lang="es-ES" altLang="en-US" b="1" dirty="0" err="1">
                <a:solidFill>
                  <a:schemeClr val="accent3">
                    <a:lumMod val="50000"/>
                  </a:schemeClr>
                </a:solidFill>
                <a:latin typeface="Verdana" pitchFamily="34" charset="0"/>
                <a:ea typeface="Verdana" pitchFamily="34" charset="0"/>
                <a:cs typeface="Verdana" pitchFamily="34" charset="0"/>
              </a:rPr>
              <a:t>redmatriz</a:t>
            </a:r>
            <a:r>
              <a:rPr lang="es-ES" altLang="en-US" b="1" dirty="0">
                <a:solidFill>
                  <a:schemeClr val="accent3">
                    <a:lumMod val="50000"/>
                  </a:schemeClr>
                </a:solidFill>
                <a:latin typeface="Verdana" pitchFamily="34" charset="0"/>
                <a:ea typeface="Verdana" pitchFamily="34" charset="0"/>
                <a:cs typeface="Verdana" pitchFamily="34" charset="0"/>
              </a:rPr>
              <a:t> </a:t>
            </a:r>
          </a:p>
          <a:p>
            <a:pPr defTabSz="457200" fontAlgn="base">
              <a:spcBef>
                <a:spcPct val="0"/>
              </a:spcBef>
              <a:spcAft>
                <a:spcPct val="0"/>
              </a:spcAft>
            </a:pPr>
            <a:r>
              <a:rPr lang="es-ES" altLang="en-US" b="1" dirty="0">
                <a:solidFill>
                  <a:srgbClr val="7F7F7F"/>
                </a:solidFill>
                <a:latin typeface="Verdana" pitchFamily="34" charset="0"/>
                <a:ea typeface="Verdana" pitchFamily="34" charset="0"/>
                <a:cs typeface="Verdana" pitchFamily="34" charset="0"/>
              </a:rPr>
              <a:t>Consultor ILPES/CEPAL &amp; Fundador</a:t>
            </a:r>
            <a:r>
              <a:rPr lang="es-ES" altLang="en-US" b="1" dirty="0">
                <a:solidFill>
                  <a:schemeClr val="accent3">
                    <a:lumMod val="50000"/>
                  </a:schemeClr>
                </a:solidFill>
                <a:latin typeface="Verdana" pitchFamily="34" charset="0"/>
                <a:ea typeface="Verdana" pitchFamily="34" charset="0"/>
                <a:cs typeface="Verdana" pitchFamily="34" charset="0"/>
              </a:rPr>
              <a:t> </a:t>
            </a:r>
            <a:r>
              <a:rPr lang="es-ES" altLang="en-US" b="1" dirty="0" smtClean="0">
                <a:solidFill>
                  <a:schemeClr val="accent3">
                    <a:lumMod val="50000"/>
                  </a:schemeClr>
                </a:solidFill>
                <a:latin typeface="Verdana" pitchFamily="34" charset="0"/>
                <a:ea typeface="Verdana" pitchFamily="34" charset="0"/>
                <a:cs typeface="Verdana" pitchFamily="34" charset="0"/>
              </a:rPr>
              <a:t>@</a:t>
            </a:r>
            <a:r>
              <a:rPr lang="es-ES" altLang="en-US" b="1" dirty="0" smtClean="0">
                <a:solidFill>
                  <a:schemeClr val="accent3">
                    <a:lumMod val="50000"/>
                  </a:schemeClr>
                </a:solidFill>
                <a:latin typeface="Verdana" pitchFamily="34" charset="0"/>
                <a:ea typeface="Verdana" pitchFamily="34" charset="0"/>
                <a:cs typeface="Verdana" pitchFamily="34" charset="0"/>
              </a:rPr>
              <a:t>GIGAPP</a:t>
            </a:r>
            <a:endParaRPr lang="es-ES" altLang="en-US" b="1" dirty="0">
              <a:solidFill>
                <a:schemeClr val="accent3">
                  <a:lumMod val="50000"/>
                </a:schemeClr>
              </a:solidFill>
              <a:latin typeface="Verdana" pitchFamily="34" charset="0"/>
              <a:ea typeface="Verdana" pitchFamily="34" charset="0"/>
              <a:cs typeface="Verdana" pitchFamily="34" charset="0"/>
            </a:endParaRPr>
          </a:p>
          <a:p>
            <a:pPr defTabSz="457200" fontAlgn="base">
              <a:spcBef>
                <a:spcPct val="0"/>
              </a:spcBef>
              <a:spcAft>
                <a:spcPct val="0"/>
              </a:spcAft>
            </a:pPr>
            <a:r>
              <a:rPr lang="es-ES" altLang="en-US" b="1" dirty="0">
                <a:solidFill>
                  <a:schemeClr val="accent3">
                    <a:lumMod val="50000"/>
                  </a:schemeClr>
                </a:solidFill>
                <a:latin typeface="Verdana" pitchFamily="34" charset="0"/>
                <a:ea typeface="Verdana" pitchFamily="34" charset="0"/>
                <a:cs typeface="Verdana" pitchFamily="34" charset="0"/>
              </a:rPr>
              <a:t>#</a:t>
            </a:r>
            <a:r>
              <a:rPr lang="es-ES" altLang="en-US" b="1" dirty="0" err="1" smtClean="0">
                <a:solidFill>
                  <a:schemeClr val="accent3">
                    <a:lumMod val="50000"/>
                  </a:schemeClr>
                </a:solidFill>
                <a:latin typeface="Verdana" pitchFamily="34" charset="0"/>
                <a:ea typeface="Verdana" pitchFamily="34" charset="0"/>
                <a:cs typeface="Verdana" pitchFamily="34" charset="0"/>
              </a:rPr>
              <a:t>OpenGovJedi</a:t>
            </a:r>
            <a:r>
              <a:rPr lang="es-ES" altLang="en-US" b="1" dirty="0" smtClean="0">
                <a:solidFill>
                  <a:schemeClr val="accent3">
                    <a:lumMod val="50000"/>
                  </a:schemeClr>
                </a:solidFill>
                <a:latin typeface="Verdana" pitchFamily="34" charset="0"/>
                <a:ea typeface="Verdana" pitchFamily="34" charset="0"/>
                <a:cs typeface="Verdana" pitchFamily="34" charset="0"/>
              </a:rPr>
              <a:t>, #</a:t>
            </a:r>
            <a:r>
              <a:rPr lang="es-ES" altLang="en-US" b="1" dirty="0" err="1" smtClean="0">
                <a:solidFill>
                  <a:schemeClr val="accent3">
                    <a:lumMod val="50000"/>
                  </a:schemeClr>
                </a:solidFill>
                <a:latin typeface="Verdana" pitchFamily="34" charset="0"/>
                <a:ea typeface="Verdana" pitchFamily="34" charset="0"/>
                <a:cs typeface="Verdana" pitchFamily="34" charset="0"/>
              </a:rPr>
              <a:t>GovPunk</a:t>
            </a:r>
            <a:r>
              <a:rPr lang="es-ES" altLang="en-US" b="1" dirty="0">
                <a:solidFill>
                  <a:schemeClr val="accent3">
                    <a:lumMod val="50000"/>
                  </a:schemeClr>
                </a:solidFill>
                <a:latin typeface="Verdana" pitchFamily="34" charset="0"/>
                <a:ea typeface="Verdana" pitchFamily="34" charset="0"/>
                <a:cs typeface="Verdana" pitchFamily="34" charset="0"/>
              </a:rPr>
              <a:t> </a:t>
            </a:r>
            <a:r>
              <a:rPr lang="es-ES" altLang="en-US" b="1" dirty="0" smtClean="0">
                <a:solidFill>
                  <a:schemeClr val="accent3">
                    <a:lumMod val="50000"/>
                  </a:schemeClr>
                </a:solidFill>
                <a:latin typeface="Verdana" pitchFamily="34" charset="0"/>
                <a:ea typeface="Verdana" pitchFamily="34" charset="0"/>
                <a:cs typeface="Verdana" pitchFamily="34" charset="0"/>
              </a:rPr>
              <a:t>&amp; #</a:t>
            </a:r>
            <a:r>
              <a:rPr lang="es-ES" altLang="en-US" b="1" dirty="0" err="1" smtClean="0">
                <a:solidFill>
                  <a:schemeClr val="accent3">
                    <a:lumMod val="50000"/>
                  </a:schemeClr>
                </a:solidFill>
                <a:latin typeface="Verdana" pitchFamily="34" charset="0"/>
                <a:ea typeface="Verdana" pitchFamily="34" charset="0"/>
                <a:cs typeface="Verdana" pitchFamily="34" charset="0"/>
              </a:rPr>
              <a:t>GobLabCrafter</a:t>
            </a:r>
            <a:endParaRPr lang="es-ES" altLang="en-US" b="1" dirty="0" smtClean="0">
              <a:solidFill>
                <a:schemeClr val="accent3">
                  <a:lumMod val="50000"/>
                </a:schemeClr>
              </a:solidFill>
              <a:latin typeface="Verdana" pitchFamily="34" charset="0"/>
              <a:ea typeface="Verdana" pitchFamily="34" charset="0"/>
              <a:cs typeface="Verdana" pitchFamily="34" charset="0"/>
            </a:endParaRPr>
          </a:p>
        </p:txBody>
      </p:sp>
      <p:pic>
        <p:nvPicPr>
          <p:cNvPr id="6" name="Imagen 5"/>
          <p:cNvPicPr>
            <a:picLocks noChangeAspect="1"/>
          </p:cNvPicPr>
          <p:nvPr/>
        </p:nvPicPr>
        <p:blipFill>
          <a:blip r:embed="rId4"/>
          <a:stretch>
            <a:fillRect/>
          </a:stretch>
        </p:blipFill>
        <p:spPr>
          <a:xfrm>
            <a:off x="6804248" y="116632"/>
            <a:ext cx="2241550" cy="4104456"/>
          </a:xfrm>
          <a:prstGeom prst="rect">
            <a:avLst/>
          </a:prstGeom>
        </p:spPr>
      </p:pic>
      <p:sp>
        <p:nvSpPr>
          <p:cNvPr id="7" name="Title 1"/>
          <p:cNvSpPr txBox="1">
            <a:spLocks/>
          </p:cNvSpPr>
          <p:nvPr/>
        </p:nvSpPr>
        <p:spPr>
          <a:xfrm>
            <a:off x="539552" y="4221088"/>
            <a:ext cx="6120680" cy="122413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n-US" sz="2000" b="1" dirty="0" smtClean="0">
                <a:solidFill>
                  <a:schemeClr val="accent3">
                    <a:lumMod val="50000"/>
                  </a:schemeClr>
                </a:solidFill>
                <a:latin typeface="Verdana" pitchFamily="34" charset="0"/>
                <a:ea typeface="Verdana" pitchFamily="34" charset="0"/>
                <a:cs typeface="Verdana" pitchFamily="34" charset="0"/>
              </a:rPr>
              <a:t/>
            </a:r>
            <a:br>
              <a:rPr lang="es-ES" altLang="en-US" sz="2000" b="1" dirty="0" smtClean="0">
                <a:solidFill>
                  <a:schemeClr val="accent3">
                    <a:lumMod val="50000"/>
                  </a:schemeClr>
                </a:solidFill>
                <a:latin typeface="Verdana" pitchFamily="34" charset="0"/>
                <a:ea typeface="Verdana" pitchFamily="34" charset="0"/>
                <a:cs typeface="Verdana" pitchFamily="34" charset="0"/>
              </a:rPr>
            </a:br>
            <a:r>
              <a:rPr lang="es-ES" altLang="en-US" sz="2000" b="1" dirty="0" smtClean="0">
                <a:solidFill>
                  <a:schemeClr val="accent3">
                    <a:lumMod val="50000"/>
                  </a:schemeClr>
                </a:solidFill>
                <a:latin typeface="Verdana" pitchFamily="34" charset="0"/>
                <a:ea typeface="Verdana" pitchFamily="34" charset="0"/>
                <a:cs typeface="Verdana" pitchFamily="34" charset="0"/>
              </a:rPr>
              <a:t>Gobierno Abierto: ¿Estado del Arte? </a:t>
            </a:r>
          </a:p>
          <a:p>
            <a:r>
              <a:rPr lang="es-ES" altLang="en-US" sz="2000" b="1" dirty="0" smtClean="0">
                <a:solidFill>
                  <a:schemeClr val="accent3">
                    <a:lumMod val="50000"/>
                  </a:schemeClr>
                </a:solidFill>
                <a:latin typeface="Verdana" pitchFamily="34" charset="0"/>
                <a:ea typeface="Verdana" pitchFamily="34" charset="0"/>
                <a:cs typeface="Verdana" pitchFamily="34" charset="0"/>
              </a:rPr>
              <a:t>Los tiempos están cambiando…</a:t>
            </a:r>
          </a:p>
        </p:txBody>
      </p:sp>
    </p:spTree>
    <p:extLst>
      <p:ext uri="{BB962C8B-B14F-4D97-AF65-F5344CB8AC3E}">
        <p14:creationId xmlns:p14="http://schemas.microsoft.com/office/powerpoint/2010/main" val="1832474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Algunas ideas para partir el viaje…</a:t>
            </a:r>
            <a:endParaRPr lang="es-ES_tradnl" dirty="0"/>
          </a:p>
        </p:txBody>
      </p:sp>
      <p:sp>
        <p:nvSpPr>
          <p:cNvPr id="3" name="Marcador de contenido 2"/>
          <p:cNvSpPr>
            <a:spLocks noGrp="1"/>
          </p:cNvSpPr>
          <p:nvPr>
            <p:ph idx="1"/>
          </p:nvPr>
        </p:nvSpPr>
        <p:spPr>
          <a:xfrm>
            <a:off x="457200" y="1600199"/>
            <a:ext cx="8229600" cy="4879005"/>
          </a:xfrm>
        </p:spPr>
        <p:txBody>
          <a:bodyPr>
            <a:normAutofit fontScale="55000" lnSpcReduction="20000"/>
          </a:bodyPr>
          <a:lstStyle/>
          <a:p>
            <a:pPr>
              <a:buNone/>
            </a:pPr>
            <a:r>
              <a:rPr lang="es-ES_tradnl" sz="4364" dirty="0" smtClean="0"/>
              <a:t>El gobierno abierto tiene que ver con…</a:t>
            </a:r>
          </a:p>
          <a:p>
            <a:r>
              <a:rPr lang="es-ES_tradnl" sz="4364" b="1" i="1" dirty="0" smtClean="0"/>
              <a:t>Valores (y derechos!)</a:t>
            </a:r>
          </a:p>
          <a:p>
            <a:r>
              <a:rPr lang="es-ES_tradnl" sz="4364" b="1" i="1" dirty="0" smtClean="0"/>
              <a:t>Cultura (política, cívica, institucional, organizacional…)</a:t>
            </a:r>
          </a:p>
          <a:p>
            <a:r>
              <a:rPr lang="es-ES_tradnl" sz="4364" b="1" i="1" dirty="0" smtClean="0"/>
              <a:t>Prácticas [cotidianas]… Nuevas Actitudes + Aptitudes!</a:t>
            </a:r>
          </a:p>
          <a:p>
            <a:r>
              <a:rPr lang="es-ES_tradnl" sz="4364" b="1" i="1" dirty="0" smtClean="0"/>
              <a:t>Foco en el ciudadano </a:t>
            </a:r>
            <a:r>
              <a:rPr lang="es-ES_tradnl" sz="4364" dirty="0" smtClean="0"/>
              <a:t>[definición de agendas, co-creación, co-producción… participación y colaboración]</a:t>
            </a:r>
          </a:p>
          <a:p>
            <a:r>
              <a:rPr lang="es-ES_tradnl" sz="4364" b="1" i="1" dirty="0" smtClean="0"/>
              <a:t>Gobernar es conversar</a:t>
            </a:r>
            <a:r>
              <a:rPr lang="es-ES_tradnl" sz="4364" dirty="0" smtClean="0"/>
              <a:t>… [Innovación de raíz democrática]</a:t>
            </a:r>
          </a:p>
          <a:p>
            <a:r>
              <a:rPr lang="es-ES_tradnl" sz="4364" b="1" i="1" dirty="0" smtClean="0"/>
              <a:t>Cambios en la infraestructura organizativa e institucional de la gestión pública</a:t>
            </a:r>
            <a:r>
              <a:rPr lang="es-ES_tradnl" sz="4364" dirty="0" smtClean="0"/>
              <a:t> [y mucho más allá del </a:t>
            </a:r>
            <a:r>
              <a:rPr lang="es-ES_tradnl" sz="4364" i="1" dirty="0" smtClean="0"/>
              <a:t>e-</a:t>
            </a:r>
            <a:r>
              <a:rPr lang="es-ES_tradnl" sz="4364" i="1" dirty="0" err="1" smtClean="0"/>
              <a:t>Gov</a:t>
            </a:r>
            <a:r>
              <a:rPr lang="es-ES_tradnl" sz="4364" dirty="0" smtClean="0"/>
              <a:t>!]</a:t>
            </a:r>
          </a:p>
          <a:p>
            <a:r>
              <a:rPr lang="es-ES_tradnl" sz="4364" dirty="0" smtClean="0"/>
              <a:t>Un nuevo ecosistema… </a:t>
            </a:r>
            <a:r>
              <a:rPr lang="es-ES_tradnl" sz="4364" b="1" i="1" dirty="0" err="1" smtClean="0"/>
              <a:t>Gobernanza</a:t>
            </a:r>
            <a:r>
              <a:rPr lang="es-ES_tradnl" sz="4364" b="1" i="1" dirty="0" smtClean="0"/>
              <a:t> abierta y colaborativa</a:t>
            </a:r>
            <a:r>
              <a:rPr lang="es-ES_tradnl" sz="4364" dirty="0" smtClean="0"/>
              <a:t>: Lleno y abundante de iniciativas públicas, privadas y sociales…</a:t>
            </a:r>
          </a:p>
          <a:p>
            <a:r>
              <a:rPr lang="es-ES_tradnl" sz="4364" dirty="0" smtClean="0"/>
              <a:t>En definitiva: </a:t>
            </a:r>
            <a:r>
              <a:rPr lang="es-ES_tradnl" sz="4364" b="1" i="1" dirty="0" smtClean="0"/>
              <a:t>Es política… la Polis, el Ciudadano como protagonista!</a:t>
            </a:r>
          </a:p>
          <a:p>
            <a:pPr>
              <a:buNone/>
            </a:pPr>
            <a:endParaRPr lang="es-ES_tradnl" dirty="0" smtClean="0"/>
          </a:p>
        </p:txBody>
      </p:sp>
    </p:spTree>
    <p:extLst>
      <p:ext uri="{BB962C8B-B14F-4D97-AF65-F5344CB8AC3E}">
        <p14:creationId xmlns:p14="http://schemas.microsoft.com/office/powerpoint/2010/main" val="26501604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s-ES_tradnl">
              <a:latin typeface="Calibri" charset="0"/>
            </a:endParaRPr>
          </a:p>
        </p:txBody>
      </p:sp>
      <p:sp>
        <p:nvSpPr>
          <p:cNvPr id="1946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s-ES_tradnl">
              <a:latin typeface="Calibri" charset="0"/>
            </a:endParaRPr>
          </a:p>
        </p:txBody>
      </p:sp>
      <p:sp>
        <p:nvSpPr>
          <p:cNvPr id="10" name="Marcador de contenido 2"/>
          <p:cNvSpPr>
            <a:spLocks noGrp="1"/>
          </p:cNvSpPr>
          <p:nvPr>
            <p:ph idx="1"/>
          </p:nvPr>
        </p:nvSpPr>
        <p:spPr>
          <a:xfrm>
            <a:off x="0" y="205620"/>
            <a:ext cx="5836678" cy="5777114"/>
          </a:xfrm>
        </p:spPr>
        <p:txBody>
          <a:bodyPr>
            <a:normAutofit fontScale="55000" lnSpcReduction="20000"/>
          </a:bodyPr>
          <a:lstStyle/>
          <a:p>
            <a:pPr algn="just">
              <a:buNone/>
              <a:defRPr/>
            </a:pPr>
            <a:endParaRPr lang="es-ES_tradnl" dirty="0" smtClean="0"/>
          </a:p>
          <a:p>
            <a:pPr algn="just">
              <a:buNone/>
              <a:defRPr/>
            </a:pPr>
            <a:r>
              <a:rPr lang="es-ES_tradnl" dirty="0" smtClean="0"/>
              <a:t>    </a:t>
            </a:r>
            <a:r>
              <a:rPr lang="es-ES_tradnl" b="1" i="1" dirty="0" smtClean="0"/>
              <a:t>¡Gobierno abierto es la respuesta! </a:t>
            </a:r>
            <a:r>
              <a:rPr lang="es-ES_tradnl" dirty="0" smtClean="0"/>
              <a:t>A las preguntas que dicen relación con…</a:t>
            </a:r>
          </a:p>
          <a:p>
            <a:pPr algn="just">
              <a:buNone/>
              <a:defRPr/>
            </a:pPr>
            <a:endParaRPr lang="es-ES_tradnl" dirty="0" smtClean="0"/>
          </a:p>
          <a:p>
            <a:pPr algn="just">
              <a:buNone/>
              <a:defRPr/>
            </a:pPr>
            <a:r>
              <a:rPr lang="es-ES_tradnl" dirty="0" smtClean="0"/>
              <a:t>	a) </a:t>
            </a:r>
            <a:r>
              <a:rPr lang="es-ES_tradnl" b="1" i="1" dirty="0" smtClean="0"/>
              <a:t>mejorar los niveles de transparencia y acceso a la información mediante la apertura de datos públicos </a:t>
            </a:r>
            <a:r>
              <a:rPr lang="es-ES_tradnl" dirty="0" smtClean="0"/>
              <a:t>(para ejercer control social sobre los gobiernos y facilitar la rendición de cuentas) </a:t>
            </a:r>
            <a:r>
              <a:rPr lang="es-ES_tradnl" b="1" i="1" dirty="0" smtClean="0"/>
              <a:t>y la reutilización de la información del sector público </a:t>
            </a:r>
            <a:r>
              <a:rPr lang="es-ES_tradnl" dirty="0" smtClean="0"/>
              <a:t>(para promover la innovación y el desarrollo económico); </a:t>
            </a:r>
          </a:p>
          <a:p>
            <a:pPr algn="just">
              <a:buNone/>
              <a:defRPr/>
            </a:pPr>
            <a:r>
              <a:rPr lang="es-ES_tradnl" dirty="0" smtClean="0"/>
              <a:t>	</a:t>
            </a:r>
            <a:r>
              <a:rPr lang="es-ES_tradnl" dirty="0" err="1" smtClean="0"/>
              <a:t>b</a:t>
            </a:r>
            <a:r>
              <a:rPr lang="es-ES_tradnl" dirty="0" smtClean="0"/>
              <a:t>) </a:t>
            </a:r>
            <a:r>
              <a:rPr lang="es-ES_tradnl" b="1" i="1" dirty="0" smtClean="0"/>
              <a:t>facilitar la participación de la ciudadanía en el diseño e implementación de las políticas públicas </a:t>
            </a:r>
            <a:r>
              <a:rPr lang="es-ES_tradnl" dirty="0" smtClean="0"/>
              <a:t>(e incidir en la toma de decisiones); y </a:t>
            </a:r>
          </a:p>
          <a:p>
            <a:pPr algn="just">
              <a:buNone/>
              <a:defRPr/>
            </a:pPr>
            <a:r>
              <a:rPr lang="es-ES_tradnl" dirty="0" smtClean="0"/>
              <a:t>	</a:t>
            </a:r>
            <a:r>
              <a:rPr lang="es-ES_tradnl" dirty="0" err="1" smtClean="0"/>
              <a:t>c</a:t>
            </a:r>
            <a:r>
              <a:rPr lang="es-ES_tradnl" dirty="0" smtClean="0"/>
              <a:t>) </a:t>
            </a:r>
            <a:r>
              <a:rPr lang="es-ES_tradnl" b="1" i="1" dirty="0" smtClean="0"/>
              <a:t>favorecer la generación de espacios de colaboración e innovación</a:t>
            </a:r>
            <a:r>
              <a:rPr lang="es-ES_tradnl" dirty="0" smtClean="0"/>
              <a:t> entre los diversos actores, particularmente entre las administraciones públicas, la sociedad civil y el sector privado, para co-diseñar y/o co-producir valor público, social y cívico.</a:t>
            </a:r>
          </a:p>
          <a:p>
            <a:pPr algn="just">
              <a:buNone/>
              <a:defRPr/>
            </a:pPr>
            <a:endParaRPr lang="es-ES_tradnl" dirty="0" smtClean="0"/>
          </a:p>
          <a:p>
            <a:pPr algn="just">
              <a:buNone/>
              <a:defRPr/>
            </a:pPr>
            <a:r>
              <a:rPr lang="es-ES_tradnl" dirty="0" smtClean="0"/>
              <a:t>  …En definitiva: </a:t>
            </a:r>
            <a:r>
              <a:rPr lang="es-ES_tradnl" b="1" dirty="0" smtClean="0"/>
              <a:t>Pasar de un modelo “analógico”, hermético y autorreferente de gestión pública, a un modelo “digital”, abierto, distribuido e incluyente… </a:t>
            </a:r>
          </a:p>
        </p:txBody>
      </p:sp>
      <p:pic>
        <p:nvPicPr>
          <p:cNvPr id="6" name="Imagen 5"/>
          <p:cNvPicPr>
            <a:picLocks noChangeAspect="1"/>
          </p:cNvPicPr>
          <p:nvPr/>
        </p:nvPicPr>
        <p:blipFill>
          <a:blip r:embed="rId3" cstate="print"/>
          <a:stretch>
            <a:fillRect/>
          </a:stretch>
        </p:blipFill>
        <p:spPr>
          <a:xfrm>
            <a:off x="6156176" y="1268760"/>
            <a:ext cx="2773680" cy="3587115"/>
          </a:xfrm>
          <a:prstGeom prst="rect">
            <a:avLst/>
          </a:prstGeom>
        </p:spPr>
      </p:pic>
      <p:pic>
        <p:nvPicPr>
          <p:cNvPr id="7" name="Imagen 6"/>
          <p:cNvPicPr>
            <a:picLocks noChangeAspect="1"/>
          </p:cNvPicPr>
          <p:nvPr/>
        </p:nvPicPr>
        <p:blipFill>
          <a:blip r:embed="rId4" cstate="print"/>
          <a:stretch>
            <a:fillRect/>
          </a:stretch>
        </p:blipFill>
        <p:spPr>
          <a:xfrm>
            <a:off x="6499860" y="5318288"/>
            <a:ext cx="2644140" cy="1554480"/>
          </a:xfrm>
          <a:prstGeom prst="rect">
            <a:avLst/>
          </a:prstGeom>
        </p:spPr>
      </p:pic>
      <p:sp>
        <p:nvSpPr>
          <p:cNvPr id="2" name="CuadroTexto 1"/>
          <p:cNvSpPr txBox="1"/>
          <p:nvPr/>
        </p:nvSpPr>
        <p:spPr>
          <a:xfrm>
            <a:off x="1236466" y="5966022"/>
            <a:ext cx="3838987" cy="369332"/>
          </a:xfrm>
          <a:prstGeom prst="rect">
            <a:avLst/>
          </a:prstGeom>
          <a:noFill/>
        </p:spPr>
        <p:txBody>
          <a:bodyPr wrap="none" rtlCol="0">
            <a:spAutoFit/>
          </a:bodyPr>
          <a:lstStyle/>
          <a:p>
            <a:r>
              <a:rPr lang="es-ES" dirty="0" smtClean="0"/>
              <a:t>Fuente: Ramírez Alujas &amp; </a:t>
            </a:r>
            <a:r>
              <a:rPr lang="es-ES" dirty="0" err="1" smtClean="0"/>
              <a:t>Dassen</a:t>
            </a:r>
            <a:r>
              <a:rPr lang="es-ES" dirty="0" smtClean="0"/>
              <a:t>, 2012</a:t>
            </a:r>
            <a:endParaRPr lang="es-ES" dirty="0"/>
          </a:p>
        </p:txBody>
      </p:sp>
    </p:spTree>
    <p:extLst>
      <p:ext uri="{BB962C8B-B14F-4D97-AF65-F5344CB8AC3E}">
        <p14:creationId xmlns:p14="http://schemas.microsoft.com/office/powerpoint/2010/main" val="6164530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6923112" cy="1143000"/>
          </a:xfrm>
        </p:spPr>
        <p:txBody>
          <a:bodyPr>
            <a:normAutofit/>
          </a:bodyPr>
          <a:lstStyle/>
          <a:p>
            <a:r>
              <a:rPr lang="es-ES" sz="2800" b="1" dirty="0" smtClean="0"/>
              <a:t>Los principios del gobierno abierto en acción</a:t>
            </a:r>
            <a:endParaRPr lang="es-ES" sz="2800" b="1" dirty="0"/>
          </a:p>
        </p:txBody>
      </p:sp>
      <p:pic>
        <p:nvPicPr>
          <p:cNvPr id="4" name="Imagen 3" descr="OpenGov Esquema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714" y="1573305"/>
            <a:ext cx="6960870" cy="4293870"/>
          </a:xfrm>
          <a:prstGeom prst="rect">
            <a:avLst/>
          </a:prstGeom>
          <a:noFill/>
          <a:ln>
            <a:noFill/>
          </a:ln>
        </p:spPr>
      </p:pic>
      <p:sp>
        <p:nvSpPr>
          <p:cNvPr id="5" name="Rectángulo 4"/>
          <p:cNvSpPr/>
          <p:nvPr/>
        </p:nvSpPr>
        <p:spPr>
          <a:xfrm>
            <a:off x="3186570" y="6189419"/>
            <a:ext cx="3000090" cy="307777"/>
          </a:xfrm>
          <a:prstGeom prst="rect">
            <a:avLst/>
          </a:prstGeom>
        </p:spPr>
        <p:txBody>
          <a:bodyPr wrap="none">
            <a:spAutoFit/>
          </a:bodyPr>
          <a:lstStyle/>
          <a:p>
            <a:r>
              <a:rPr lang="es-ES_tradnl" sz="1400" dirty="0"/>
              <a:t>Fuente: Ramírez-Alujas y </a:t>
            </a:r>
            <a:r>
              <a:rPr lang="es-ES_tradnl" sz="1400" dirty="0" err="1"/>
              <a:t>Dassen</a:t>
            </a:r>
            <a:r>
              <a:rPr lang="es-ES_tradnl" sz="1400" dirty="0"/>
              <a:t>, 2012</a:t>
            </a:r>
            <a:r>
              <a:rPr lang="es-ES_tradnl" sz="1400" dirty="0" smtClean="0">
                <a:effectLst/>
              </a:rPr>
              <a:t> </a:t>
            </a:r>
            <a:endParaRPr lang="es-ES" sz="1400" dirty="0"/>
          </a:p>
        </p:txBody>
      </p:sp>
    </p:spTree>
    <p:extLst>
      <p:ext uri="{BB962C8B-B14F-4D97-AF65-F5344CB8AC3E}">
        <p14:creationId xmlns:p14="http://schemas.microsoft.com/office/powerpoint/2010/main" val="33808833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s-ES_tradnl">
              <a:latin typeface="Calibri" charset="0"/>
            </a:endParaRPr>
          </a:p>
        </p:txBody>
      </p:sp>
      <p:sp>
        <p:nvSpPr>
          <p:cNvPr id="2253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s-ES_tradnl">
              <a:latin typeface="Calibri" charset="0"/>
            </a:endParaRPr>
          </a:p>
        </p:txBody>
      </p:sp>
      <p:sp>
        <p:nvSpPr>
          <p:cNvPr id="22536" name="Marcador de contenido 2"/>
          <p:cNvSpPr>
            <a:spLocks noGrp="1"/>
          </p:cNvSpPr>
          <p:nvPr>
            <p:ph idx="1"/>
          </p:nvPr>
        </p:nvSpPr>
        <p:spPr>
          <a:xfrm>
            <a:off x="304800" y="573633"/>
            <a:ext cx="7363544" cy="6023719"/>
          </a:xfrm>
        </p:spPr>
        <p:txBody>
          <a:bodyPr>
            <a:normAutofit lnSpcReduction="10000"/>
          </a:bodyPr>
          <a:lstStyle/>
          <a:p>
            <a:pPr algn="just">
              <a:buFont typeface="Arial" charset="0"/>
              <a:buAutoNum type="arabicPeriod"/>
            </a:pPr>
            <a:r>
              <a:rPr lang="es-ES_tradnl" sz="1600" b="1" dirty="0" smtClean="0">
                <a:solidFill>
                  <a:schemeClr val="accent1"/>
                </a:solidFill>
                <a:latin typeface="Arial" charset="0"/>
              </a:rPr>
              <a:t>Transparencia (Saber).</a:t>
            </a:r>
            <a:r>
              <a:rPr lang="es-ES_tradnl" sz="1600" dirty="0" smtClean="0">
                <a:solidFill>
                  <a:schemeClr val="accent1"/>
                </a:solidFill>
                <a:latin typeface="Arial" charset="0"/>
              </a:rPr>
              <a:t> </a:t>
            </a:r>
            <a:r>
              <a:rPr lang="es-ES_tradnl" sz="1600" dirty="0" smtClean="0">
                <a:latin typeface="Arial" charset="0"/>
              </a:rPr>
              <a:t>Un gobierno transparente </a:t>
            </a:r>
            <a:r>
              <a:rPr lang="es-ES_tradnl" sz="1600" b="1" dirty="0" smtClean="0">
                <a:latin typeface="Arial" charset="0"/>
              </a:rPr>
              <a:t>proporciona información sobre lo que está haciendo, pone a disposición sus fuentes y bases de datos, y publica los planes de actuación por los que puede ser considerado responsable frente a la sociedad</a:t>
            </a:r>
            <a:r>
              <a:rPr lang="es-ES_tradnl" sz="1600" dirty="0" smtClean="0">
                <a:latin typeface="Arial" charset="0"/>
              </a:rPr>
              <a:t>. Ello fomenta y promueve la rendición de cuentas ante la ciudadanía y un permanente control social; </a:t>
            </a:r>
          </a:p>
          <a:p>
            <a:pPr algn="just">
              <a:buFont typeface="Arial" charset="0"/>
              <a:buAutoNum type="arabicPeriod"/>
            </a:pPr>
            <a:endParaRPr lang="es-ES_tradnl" sz="1600" b="1" dirty="0" smtClean="0">
              <a:latin typeface="Arial" charset="0"/>
            </a:endParaRPr>
          </a:p>
          <a:p>
            <a:pPr algn="just">
              <a:buFont typeface="Arial" charset="0"/>
              <a:buNone/>
            </a:pPr>
            <a:r>
              <a:rPr lang="es-ES_tradnl" sz="1600" b="1" dirty="0" smtClean="0">
                <a:latin typeface="Arial" charset="0"/>
              </a:rPr>
              <a:t>2. </a:t>
            </a:r>
            <a:r>
              <a:rPr lang="es-ES_tradnl" sz="1600" b="1" dirty="0" smtClean="0">
                <a:solidFill>
                  <a:schemeClr val="accent1"/>
                </a:solidFill>
                <a:latin typeface="Arial" charset="0"/>
              </a:rPr>
              <a:t>Participación (Tomar parte). </a:t>
            </a:r>
            <a:r>
              <a:rPr lang="es-ES_tradnl" sz="1600" dirty="0" smtClean="0">
                <a:latin typeface="Arial" charset="0"/>
              </a:rPr>
              <a:t>Un gobierno participativo </a:t>
            </a:r>
            <a:r>
              <a:rPr lang="es-ES_tradnl" sz="1600" b="1" dirty="0" smtClean="0">
                <a:latin typeface="Arial" charset="0"/>
              </a:rPr>
              <a:t>promueve el derecho de la ciudadanía a participar activamente en la formulación de las políticas públicas y a facilitar el camino para que las administraciones públicas se beneficien del conocimiento, ideas y experiencia de los ciudadanos</a:t>
            </a:r>
            <a:r>
              <a:rPr lang="es-ES_tradnl" sz="1600" dirty="0" smtClean="0">
                <a:latin typeface="Arial" charset="0"/>
              </a:rPr>
              <a:t>. Promueve la creación de nuevos espacios de encuentro y dialogo que favorezcan el protagonismo, implicación y deliberación de los ciudadanos en los asuntos públicos; y</a:t>
            </a:r>
          </a:p>
          <a:p>
            <a:pPr algn="just">
              <a:buFont typeface="Arial" charset="0"/>
              <a:buNone/>
            </a:pPr>
            <a:endParaRPr lang="es-ES_tradnl" sz="1600" b="1" dirty="0" smtClean="0">
              <a:latin typeface="Arial" charset="0"/>
            </a:endParaRPr>
          </a:p>
          <a:p>
            <a:pPr algn="just">
              <a:buFont typeface="Arial" charset="0"/>
              <a:buNone/>
            </a:pPr>
            <a:r>
              <a:rPr lang="es-ES_tradnl" sz="1600" b="1" dirty="0" smtClean="0">
                <a:latin typeface="Arial" charset="0"/>
              </a:rPr>
              <a:t>3. </a:t>
            </a:r>
            <a:r>
              <a:rPr lang="es-ES_tradnl" sz="1600" b="1" dirty="0" smtClean="0">
                <a:solidFill>
                  <a:schemeClr val="accent1"/>
                </a:solidFill>
                <a:latin typeface="Arial" charset="0"/>
              </a:rPr>
              <a:t>Colaboración (Contribuir). </a:t>
            </a:r>
            <a:r>
              <a:rPr lang="es-ES_tradnl" sz="1600" dirty="0" smtClean="0">
                <a:latin typeface="Arial" charset="0"/>
              </a:rPr>
              <a:t>Un gobierno colaborativo </a:t>
            </a:r>
            <a:r>
              <a:rPr lang="es-ES_tradnl" sz="1600" b="1" dirty="0" smtClean="0">
                <a:latin typeface="Arial" charset="0"/>
              </a:rPr>
              <a:t>compromete e implica a los ciudadanos y demás agentes sociales en el esfuerzo por trabajar conjuntamente para resolver los (cada vez más complejos) problemas públicos, aprovechando el potencial y energías disponibles en vastos sectores de la sociedad</a:t>
            </a:r>
            <a:r>
              <a:rPr lang="es-ES_tradnl" sz="1600" dirty="0" smtClean="0">
                <a:latin typeface="Arial" charset="0"/>
              </a:rPr>
              <a:t>. Ello supone la colaboración, cooperación y el trabajo coordinado no sólo con la ciudadanía, sino con las empresas, asociaciones, organizaciones de la sociedad civil y demás actores, y permite el esfuerzo conjunto dentro de las propias administraciones, entre ellas y sus funcionarios transversalmente.</a:t>
            </a:r>
          </a:p>
        </p:txBody>
      </p:sp>
    </p:spTree>
    <p:extLst>
      <p:ext uri="{BB962C8B-B14F-4D97-AF65-F5344CB8AC3E}">
        <p14:creationId xmlns:p14="http://schemas.microsoft.com/office/powerpoint/2010/main" val="4783797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404664"/>
            <a:ext cx="7200800" cy="650610"/>
          </a:xfrm>
        </p:spPr>
        <p:txBody>
          <a:bodyPr>
            <a:normAutofit fontScale="90000"/>
          </a:bodyPr>
          <a:lstStyle/>
          <a:p>
            <a:r>
              <a:rPr lang="es-ES_tradnl" sz="3200" b="1" dirty="0" smtClean="0"/>
              <a:t>Modelo de Gobierno Abierto </a:t>
            </a:r>
            <a:br>
              <a:rPr lang="es-ES_tradnl" sz="3200" b="1" dirty="0" smtClean="0"/>
            </a:br>
            <a:r>
              <a:rPr lang="es-ES_tradnl" sz="3200" b="1" dirty="0" smtClean="0"/>
              <a:t>[ONTSI, 2013]</a:t>
            </a:r>
            <a:r>
              <a:rPr lang="es-ES_tradnl" sz="3200" dirty="0" smtClean="0"/>
              <a:t/>
            </a:r>
            <a:br>
              <a:rPr lang="es-ES_tradnl" sz="3200" dirty="0" smtClean="0"/>
            </a:br>
            <a:r>
              <a:rPr lang="es-ES_tradnl" sz="3200" dirty="0" smtClean="0"/>
              <a:t> </a:t>
            </a:r>
            <a:endParaRPr lang="es-ES_tradnl" sz="3200" dirty="0"/>
          </a:p>
        </p:txBody>
      </p:sp>
      <p:pic>
        <p:nvPicPr>
          <p:cNvPr id="7" name="Picture 2"/>
          <p:cNvPicPr>
            <a:picLocks noChangeAspect="1" noChangeArrowheads="1"/>
          </p:cNvPicPr>
          <p:nvPr/>
        </p:nvPicPr>
        <p:blipFill>
          <a:blip r:embed="rId3" cstate="print"/>
          <a:srcRect/>
          <a:stretch>
            <a:fillRect/>
          </a:stretch>
        </p:blipFill>
        <p:spPr bwMode="auto">
          <a:xfrm>
            <a:off x="7956376" y="116632"/>
            <a:ext cx="858520" cy="1452880"/>
          </a:xfrm>
          <a:prstGeom prst="rect">
            <a:avLst/>
          </a:prstGeom>
          <a:solidFill>
            <a:srgbClr val="FFFFFF"/>
          </a:solidFill>
          <a:ln w="9525">
            <a:noFill/>
            <a:miter lim="800000"/>
            <a:headEnd/>
            <a:tailEnd/>
          </a:ln>
        </p:spPr>
      </p:pic>
      <p:pic>
        <p:nvPicPr>
          <p:cNvPr id="3" name="Imagen 2"/>
          <p:cNvPicPr>
            <a:picLocks noChangeAspect="1"/>
          </p:cNvPicPr>
          <p:nvPr/>
        </p:nvPicPr>
        <p:blipFill>
          <a:blip r:embed="rId4"/>
          <a:stretch>
            <a:fillRect/>
          </a:stretch>
        </p:blipFill>
        <p:spPr>
          <a:xfrm>
            <a:off x="0" y="0"/>
            <a:ext cx="9144000" cy="64246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stretch>
            <a:fillRect/>
          </a:stretch>
        </p:blipFill>
        <p:spPr>
          <a:xfrm>
            <a:off x="304800" y="381000"/>
            <a:ext cx="8366760" cy="6050280"/>
          </a:xfrm>
          <a:prstGeom prst="rect">
            <a:avLst/>
          </a:prstGeom>
        </p:spPr>
      </p:pic>
    </p:spTree>
    <p:extLst>
      <p:ext uri="{BB962C8B-B14F-4D97-AF65-F5344CB8AC3E}">
        <p14:creationId xmlns:p14="http://schemas.microsoft.com/office/powerpoint/2010/main" val="6966484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hlinkClick r:id="rId2" action="ppaction://hlinkfile"/>
          </p:cNvPr>
          <p:cNvPicPr>
            <a:picLocks noChangeAspect="1"/>
          </p:cNvPicPr>
          <p:nvPr/>
        </p:nvPicPr>
        <p:blipFill>
          <a:blip r:embed="rId3" cstate="print"/>
          <a:stretch>
            <a:fillRect/>
          </a:stretch>
        </p:blipFill>
        <p:spPr>
          <a:xfrm>
            <a:off x="392695" y="137289"/>
            <a:ext cx="8387715" cy="6520180"/>
          </a:xfrm>
          <a:prstGeom prst="rect">
            <a:avLst/>
          </a:prstGeom>
        </p:spPr>
      </p:pic>
    </p:spTree>
    <p:extLst>
      <p:ext uri="{BB962C8B-B14F-4D97-AF65-F5344CB8AC3E}">
        <p14:creationId xmlns:p14="http://schemas.microsoft.com/office/powerpoint/2010/main" val="38756321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196752"/>
            <a:ext cx="67310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2"/>
          <p:cNvPicPr>
            <a:picLocks noChangeAspect="1"/>
          </p:cNvPicPr>
          <p:nvPr/>
        </p:nvPicPr>
        <p:blipFill>
          <a:blip r:embed="rId3" cstate="print"/>
          <a:stretch>
            <a:fillRect/>
          </a:stretch>
        </p:blipFill>
        <p:spPr>
          <a:xfrm>
            <a:off x="0" y="0"/>
            <a:ext cx="1524000" cy="1534160"/>
          </a:xfrm>
          <a:prstGeom prst="rect">
            <a:avLst/>
          </a:prstGeom>
        </p:spPr>
      </p:pic>
    </p:spTree>
    <p:extLst>
      <p:ext uri="{BB962C8B-B14F-4D97-AF65-F5344CB8AC3E}">
        <p14:creationId xmlns:p14="http://schemas.microsoft.com/office/powerpoint/2010/main" val="41696830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Imagen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 y="396268"/>
            <a:ext cx="3983038"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0"/>
          <p:cNvSpPr txBox="1">
            <a:spLocks/>
          </p:cNvSpPr>
          <p:nvPr/>
        </p:nvSpPr>
        <p:spPr>
          <a:xfrm>
            <a:off x="4192540" y="1772816"/>
            <a:ext cx="4592658" cy="3236622"/>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Calibri" pitchFamily="34" charset="0"/>
                <a:ea typeface="+mj-ea"/>
                <a:cs typeface="+mj-cs"/>
              </a:defRPr>
            </a:lvl1pPr>
          </a:lstStyle>
          <a:p>
            <a:r>
              <a:rPr lang="en-US" sz="2600" i="1" dirty="0" smtClean="0">
                <a:latin typeface="Calibri" charset="0"/>
                <a:ea typeface="ＭＳ Ｐゴシック" charset="0"/>
              </a:rPr>
              <a:t>“[…] El </a:t>
            </a:r>
            <a:r>
              <a:rPr lang="en-US" sz="2600" i="1" dirty="0" err="1" smtClean="0">
                <a:latin typeface="Calibri" charset="0"/>
                <a:ea typeface="ＭＳ Ｐゴシック" charset="0"/>
              </a:rPr>
              <a:t>gobierno</a:t>
            </a:r>
            <a:r>
              <a:rPr lang="en-US" sz="2600" i="1" dirty="0" smtClean="0">
                <a:latin typeface="Calibri" charset="0"/>
                <a:ea typeface="ＭＳ Ｐゴシック" charset="0"/>
              </a:rPr>
              <a:t> </a:t>
            </a:r>
            <a:r>
              <a:rPr lang="en-US" sz="2600" i="1" dirty="0" err="1" smtClean="0">
                <a:latin typeface="Calibri" charset="0"/>
                <a:ea typeface="ＭＳ Ｐゴシック" charset="0"/>
              </a:rPr>
              <a:t>abierto</a:t>
            </a:r>
            <a:r>
              <a:rPr lang="en-US" sz="2600" i="1" dirty="0" smtClean="0">
                <a:latin typeface="Calibri" charset="0"/>
                <a:ea typeface="ＭＳ Ｐゴシック" charset="0"/>
              </a:rPr>
              <a:t> se </a:t>
            </a:r>
            <a:r>
              <a:rPr lang="en-US" sz="2600" i="1" dirty="0" err="1" smtClean="0">
                <a:latin typeface="Calibri" charset="0"/>
                <a:ea typeface="ＭＳ Ｐゴシック" charset="0"/>
              </a:rPr>
              <a:t>postula</a:t>
            </a:r>
            <a:r>
              <a:rPr lang="en-US" sz="2600" i="1" dirty="0" smtClean="0">
                <a:latin typeface="Calibri" charset="0"/>
                <a:ea typeface="ＭＳ Ｐゴシック" charset="0"/>
              </a:rPr>
              <a:t> </a:t>
            </a:r>
            <a:r>
              <a:rPr lang="en-US" sz="2600" i="1" dirty="0" err="1" smtClean="0">
                <a:latin typeface="Calibri" charset="0"/>
                <a:ea typeface="ＭＳ Ｐゴシック" charset="0"/>
              </a:rPr>
              <a:t>como</a:t>
            </a:r>
            <a:r>
              <a:rPr lang="en-US" sz="2600" i="1" dirty="0" smtClean="0">
                <a:latin typeface="Calibri" charset="0"/>
                <a:ea typeface="ＭＳ Ｐゴシック" charset="0"/>
              </a:rPr>
              <a:t> un </a:t>
            </a:r>
            <a:r>
              <a:rPr lang="en-US" sz="2600" i="1" dirty="0" err="1" smtClean="0">
                <a:latin typeface="Calibri" charset="0"/>
                <a:ea typeface="ＭＳ Ｐゴシック" charset="0"/>
              </a:rPr>
              <a:t>renovado</a:t>
            </a:r>
            <a:r>
              <a:rPr lang="en-US" sz="2600" i="1" dirty="0" smtClean="0">
                <a:latin typeface="Calibri" charset="0"/>
                <a:ea typeface="ＭＳ Ｐゴシック" charset="0"/>
              </a:rPr>
              <a:t> </a:t>
            </a:r>
            <a:r>
              <a:rPr lang="en-US" sz="2600" i="1" dirty="0" err="1" smtClean="0">
                <a:latin typeface="Calibri" charset="0"/>
                <a:ea typeface="ＭＳ Ｐゴシック" charset="0"/>
              </a:rPr>
              <a:t>paradigma</a:t>
            </a:r>
            <a:r>
              <a:rPr lang="en-US" sz="2600" i="1" dirty="0" smtClean="0">
                <a:latin typeface="Calibri" charset="0"/>
                <a:ea typeface="ＭＳ Ｐゴシック" charset="0"/>
              </a:rPr>
              <a:t> de </a:t>
            </a:r>
            <a:r>
              <a:rPr lang="en-US" sz="2600" i="1" dirty="0" err="1" smtClean="0">
                <a:latin typeface="Calibri" charset="0"/>
                <a:ea typeface="ＭＳ Ｐゴシック" charset="0"/>
              </a:rPr>
              <a:t>reforma</a:t>
            </a:r>
            <a:r>
              <a:rPr lang="en-US" sz="2600" i="1" dirty="0" smtClean="0">
                <a:latin typeface="Calibri" charset="0"/>
                <a:ea typeface="ＭＳ Ｐゴシック" charset="0"/>
              </a:rPr>
              <a:t> del Estado y </a:t>
            </a:r>
            <a:r>
              <a:rPr lang="en-US" sz="2600" i="1" dirty="0" err="1" smtClean="0">
                <a:latin typeface="Calibri" charset="0"/>
                <a:ea typeface="ＭＳ Ｐゴシック" charset="0"/>
              </a:rPr>
              <a:t>modernización</a:t>
            </a:r>
            <a:r>
              <a:rPr lang="en-US" sz="2600" i="1" dirty="0" smtClean="0">
                <a:latin typeface="Calibri" charset="0"/>
                <a:ea typeface="ＭＳ Ｐゴシック" charset="0"/>
              </a:rPr>
              <a:t> de la </a:t>
            </a:r>
            <a:r>
              <a:rPr lang="en-US" sz="2600" i="1" dirty="0" err="1" smtClean="0">
                <a:latin typeface="Calibri" charset="0"/>
                <a:ea typeface="ＭＳ Ｐゴシック" charset="0"/>
              </a:rPr>
              <a:t>administración</a:t>
            </a:r>
            <a:r>
              <a:rPr lang="en-US" sz="2600" i="1" dirty="0" smtClean="0">
                <a:latin typeface="Calibri" charset="0"/>
                <a:ea typeface="ＭＳ Ｐゴシック" charset="0"/>
              </a:rPr>
              <a:t> </a:t>
            </a:r>
            <a:r>
              <a:rPr lang="en-US" sz="2600" i="1" dirty="0" err="1" smtClean="0">
                <a:latin typeface="Calibri" charset="0"/>
                <a:ea typeface="ＭＳ Ｐゴシック" charset="0"/>
              </a:rPr>
              <a:t>pública</a:t>
            </a:r>
            <a:r>
              <a:rPr lang="en-US" sz="2600" i="1" dirty="0" smtClean="0">
                <a:latin typeface="Calibri" charset="0"/>
                <a:ea typeface="ＭＳ Ｐゴシック" charset="0"/>
              </a:rPr>
              <a:t> a </a:t>
            </a:r>
            <a:r>
              <a:rPr lang="en-US" sz="2600" i="1" dirty="0" err="1" smtClean="0">
                <a:latin typeface="Calibri" charset="0"/>
                <a:ea typeface="ＭＳ Ｐゴシック" charset="0"/>
              </a:rPr>
              <a:t>partir</a:t>
            </a:r>
            <a:r>
              <a:rPr lang="en-US" sz="2600" i="1" dirty="0" smtClean="0">
                <a:latin typeface="Calibri" charset="0"/>
                <a:ea typeface="ＭＳ Ｐゴシック" charset="0"/>
              </a:rPr>
              <a:t> de </a:t>
            </a:r>
            <a:r>
              <a:rPr lang="en-US" sz="2600" i="1" dirty="0" err="1" smtClean="0">
                <a:latin typeface="Calibri" charset="0"/>
                <a:ea typeface="ＭＳ Ｐゴシック" charset="0"/>
              </a:rPr>
              <a:t>una</a:t>
            </a:r>
            <a:r>
              <a:rPr lang="en-US" sz="2600" i="1" dirty="0" smtClean="0">
                <a:latin typeface="Calibri" charset="0"/>
                <a:ea typeface="ＭＳ Ｐゴシック" charset="0"/>
              </a:rPr>
              <a:t> </a:t>
            </a:r>
            <a:r>
              <a:rPr lang="en-US" sz="2600" i="1" dirty="0" err="1" smtClean="0">
                <a:latin typeface="Calibri" charset="0"/>
                <a:ea typeface="ＭＳ Ｐゴシック" charset="0"/>
              </a:rPr>
              <a:t>nueva</a:t>
            </a:r>
            <a:r>
              <a:rPr lang="en-US" sz="2600" i="1" dirty="0" smtClean="0">
                <a:latin typeface="Calibri" charset="0"/>
                <a:ea typeface="ＭＳ Ｐゴシック" charset="0"/>
              </a:rPr>
              <a:t> forma de articular </a:t>
            </a:r>
            <a:r>
              <a:rPr lang="en-US" sz="2600" i="1" dirty="0" err="1" smtClean="0">
                <a:latin typeface="Calibri" charset="0"/>
                <a:ea typeface="ＭＳ Ｐゴシック" charset="0"/>
              </a:rPr>
              <a:t>las</a:t>
            </a:r>
            <a:r>
              <a:rPr lang="en-US" sz="2600" i="1" dirty="0" smtClean="0">
                <a:latin typeface="Calibri" charset="0"/>
                <a:ea typeface="ＭＳ Ｐゴシック" charset="0"/>
              </a:rPr>
              <a:t> </a:t>
            </a:r>
            <a:r>
              <a:rPr lang="en-US" sz="2600" i="1" dirty="0" err="1" smtClean="0">
                <a:latin typeface="Calibri" charset="0"/>
                <a:ea typeface="ＭＳ Ｐゴシック" charset="0"/>
              </a:rPr>
              <a:t>iniciativas</a:t>
            </a:r>
            <a:r>
              <a:rPr lang="en-US" sz="2600" i="1" dirty="0" smtClean="0">
                <a:latin typeface="Calibri" charset="0"/>
                <a:ea typeface="ＭＳ Ｐゴシック" charset="0"/>
              </a:rPr>
              <a:t> de </a:t>
            </a:r>
            <a:r>
              <a:rPr lang="en-US" sz="2600" i="1" dirty="0" err="1" smtClean="0">
                <a:latin typeface="Calibri" charset="0"/>
                <a:ea typeface="ＭＳ Ｐゴシック" charset="0"/>
              </a:rPr>
              <a:t>transparencia</a:t>
            </a:r>
            <a:r>
              <a:rPr lang="en-US" sz="2600" i="1" dirty="0" smtClean="0">
                <a:latin typeface="Calibri" charset="0"/>
                <a:ea typeface="ＭＳ Ｐゴシック" charset="0"/>
              </a:rPr>
              <a:t>, </a:t>
            </a:r>
            <a:r>
              <a:rPr lang="en-US" sz="2600" i="1" dirty="0" err="1" smtClean="0">
                <a:latin typeface="Calibri" charset="0"/>
                <a:ea typeface="ＭＳ Ｐゴシック" charset="0"/>
              </a:rPr>
              <a:t>participación</a:t>
            </a:r>
            <a:r>
              <a:rPr lang="en-US" sz="2600" i="1" dirty="0" smtClean="0">
                <a:latin typeface="Calibri" charset="0"/>
                <a:ea typeface="ＭＳ Ｐゴシック" charset="0"/>
              </a:rPr>
              <a:t> </a:t>
            </a:r>
            <a:r>
              <a:rPr lang="en-US" sz="2600" i="1" dirty="0" err="1" smtClean="0">
                <a:latin typeface="Calibri" charset="0"/>
                <a:ea typeface="ＭＳ Ｐゴシック" charset="0"/>
              </a:rPr>
              <a:t>ciudadana</a:t>
            </a:r>
            <a:r>
              <a:rPr lang="en-US" sz="2600" i="1" dirty="0" smtClean="0">
                <a:latin typeface="Calibri" charset="0"/>
                <a:ea typeface="ＭＳ Ｐゴシック" charset="0"/>
              </a:rPr>
              <a:t> y </a:t>
            </a:r>
            <a:r>
              <a:rPr lang="en-US" sz="2600" i="1" dirty="0" err="1" smtClean="0">
                <a:latin typeface="Calibri" charset="0"/>
                <a:ea typeface="ＭＳ Ｐゴシック" charset="0"/>
              </a:rPr>
              <a:t>colaboración</a:t>
            </a:r>
            <a:r>
              <a:rPr lang="en-US" sz="2600" i="1" dirty="0" smtClean="0">
                <a:latin typeface="Calibri" charset="0"/>
                <a:ea typeface="ＭＳ Ｐゴシック" charset="0"/>
              </a:rPr>
              <a:t> de </a:t>
            </a:r>
            <a:r>
              <a:rPr lang="en-US" sz="2600" i="1" dirty="0" err="1" smtClean="0">
                <a:latin typeface="Calibri" charset="0"/>
                <a:ea typeface="ＭＳ Ｐゴシック" charset="0"/>
              </a:rPr>
              <a:t>diversos</a:t>
            </a:r>
            <a:r>
              <a:rPr lang="en-US" sz="2600" i="1" dirty="0" smtClean="0">
                <a:latin typeface="Calibri" charset="0"/>
                <a:ea typeface="ＭＳ Ｐゴシック" charset="0"/>
              </a:rPr>
              <a:t> </a:t>
            </a:r>
            <a:r>
              <a:rPr lang="en-US" sz="2600" i="1" dirty="0" err="1" smtClean="0">
                <a:latin typeface="Calibri" charset="0"/>
                <a:ea typeface="ＭＳ Ｐゴシック" charset="0"/>
              </a:rPr>
              <a:t>actores</a:t>
            </a:r>
            <a:r>
              <a:rPr lang="en-US" sz="2600" i="1" dirty="0" smtClean="0">
                <a:latin typeface="Calibri" charset="0"/>
                <a:ea typeface="ＭＳ Ｐゴシック" charset="0"/>
              </a:rPr>
              <a:t> </a:t>
            </a:r>
            <a:r>
              <a:rPr lang="en-US" sz="2600" i="1" dirty="0" err="1" smtClean="0">
                <a:latin typeface="Calibri" charset="0"/>
                <a:ea typeface="ＭＳ Ｐゴシック" charset="0"/>
              </a:rPr>
              <a:t>para</a:t>
            </a:r>
            <a:r>
              <a:rPr lang="en-US" sz="2600" i="1" dirty="0" smtClean="0">
                <a:latin typeface="Calibri" charset="0"/>
                <a:ea typeface="ＭＳ Ｐゴシック" charset="0"/>
              </a:rPr>
              <a:t> la co-</a:t>
            </a:r>
            <a:r>
              <a:rPr lang="en-US" sz="2600" i="1" dirty="0" err="1" smtClean="0">
                <a:latin typeface="Calibri" charset="0"/>
                <a:ea typeface="ＭＳ Ｐゴシック" charset="0"/>
              </a:rPr>
              <a:t>producción</a:t>
            </a:r>
            <a:r>
              <a:rPr lang="en-US" sz="2600" i="1" dirty="0" smtClean="0">
                <a:latin typeface="Calibri" charset="0"/>
                <a:ea typeface="ＭＳ Ｐゴシック" charset="0"/>
              </a:rPr>
              <a:t> de valor </a:t>
            </a:r>
            <a:r>
              <a:rPr lang="en-US" sz="2600" i="1" dirty="0" err="1" smtClean="0">
                <a:latin typeface="Calibri" charset="0"/>
                <a:ea typeface="ＭＳ Ｐゴシック" charset="0"/>
              </a:rPr>
              <a:t>público</a:t>
            </a:r>
            <a:r>
              <a:rPr lang="en-US" sz="2600" i="1" dirty="0" smtClean="0">
                <a:latin typeface="Calibri" charset="0"/>
                <a:ea typeface="ＭＳ Ｐゴシック" charset="0"/>
              </a:rPr>
              <a:t> […]”</a:t>
            </a:r>
            <a:endParaRPr lang="es-ES" sz="2600" i="1" dirty="0">
              <a:latin typeface="Calibri" charset="0"/>
              <a:ea typeface="ＭＳ Ｐゴシック" charset="0"/>
            </a:endParaRPr>
          </a:p>
        </p:txBody>
      </p:sp>
      <p:pic>
        <p:nvPicPr>
          <p:cNvPr id="4" name="Imagen 3"/>
          <p:cNvPicPr>
            <a:picLocks noChangeAspect="1"/>
          </p:cNvPicPr>
          <p:nvPr/>
        </p:nvPicPr>
        <p:blipFill>
          <a:blip r:embed="rId3" cstate="print"/>
          <a:stretch>
            <a:fillRect/>
          </a:stretch>
        </p:blipFill>
        <p:spPr>
          <a:xfrm>
            <a:off x="6499860" y="5303520"/>
            <a:ext cx="2644140" cy="1554480"/>
          </a:xfrm>
          <a:prstGeom prst="rect">
            <a:avLst/>
          </a:prstGeom>
        </p:spPr>
      </p:pic>
      <p:sp>
        <p:nvSpPr>
          <p:cNvPr id="2" name="Rectángulo 1"/>
          <p:cNvSpPr/>
          <p:nvPr/>
        </p:nvSpPr>
        <p:spPr>
          <a:xfrm>
            <a:off x="539552" y="6165304"/>
            <a:ext cx="2495470" cy="369332"/>
          </a:xfrm>
          <a:prstGeom prst="rect">
            <a:avLst/>
          </a:prstGeom>
        </p:spPr>
        <p:txBody>
          <a:bodyPr wrap="none">
            <a:spAutoFit/>
          </a:bodyPr>
          <a:lstStyle/>
          <a:p>
            <a:r>
              <a:rPr lang="es-ES" dirty="0" smtClean="0">
                <a:hlinkClick r:id="rId4"/>
              </a:rPr>
              <a:t>http</a:t>
            </a:r>
            <a:r>
              <a:rPr lang="es-ES" dirty="0">
                <a:hlinkClick r:id="rId4"/>
              </a:rPr>
              <a:t>://t.co/</a:t>
            </a:r>
            <a:r>
              <a:rPr lang="es-ES" dirty="0" smtClean="0">
                <a:hlinkClick r:id="rId4"/>
              </a:rPr>
              <a:t>m3RmktAIaD</a:t>
            </a:r>
            <a:r>
              <a:rPr lang="es-ES" dirty="0" smtClean="0"/>
              <a:t> </a:t>
            </a:r>
            <a:endParaRPr lang="es-ES" dirty="0"/>
          </a:p>
        </p:txBody>
      </p:sp>
    </p:spTree>
    <p:extLst>
      <p:ext uri="{BB962C8B-B14F-4D97-AF65-F5344CB8AC3E}">
        <p14:creationId xmlns:p14="http://schemas.microsoft.com/office/powerpoint/2010/main" val="31389279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7020272" y="2348880"/>
            <a:ext cx="1524000" cy="153416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0"/>
            <a:ext cx="6120680" cy="672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4" cstate="print"/>
          <a:stretch>
            <a:fillRect/>
          </a:stretch>
        </p:blipFill>
        <p:spPr>
          <a:xfrm>
            <a:off x="6499860" y="5303520"/>
            <a:ext cx="2644140" cy="1554480"/>
          </a:xfrm>
          <a:prstGeom prst="rect">
            <a:avLst/>
          </a:prstGeom>
        </p:spPr>
      </p:pic>
    </p:spTree>
    <p:extLst>
      <p:ext uri="{BB962C8B-B14F-4D97-AF65-F5344CB8AC3E}">
        <p14:creationId xmlns:p14="http://schemas.microsoft.com/office/powerpoint/2010/main" val="11756722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63688" y="980728"/>
            <a:ext cx="5574030" cy="4945380"/>
          </a:xfrm>
          <a:prstGeom prst="rect">
            <a:avLst/>
          </a:prstGeom>
        </p:spPr>
      </p:pic>
    </p:spTree>
    <p:extLst>
      <p:ext uri="{BB962C8B-B14F-4D97-AF65-F5344CB8AC3E}">
        <p14:creationId xmlns:p14="http://schemas.microsoft.com/office/powerpoint/2010/main" val="39792489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0" y="0"/>
            <a:ext cx="1524000" cy="1534160"/>
          </a:xfrm>
          <a:prstGeom prst="rect">
            <a:avLst/>
          </a:prstGeom>
        </p:spPr>
      </p:pic>
      <p:pic>
        <p:nvPicPr>
          <p:cNvPr id="5" name="Imagen 4"/>
          <p:cNvPicPr>
            <a:picLocks noChangeAspect="1"/>
          </p:cNvPicPr>
          <p:nvPr/>
        </p:nvPicPr>
        <p:blipFill>
          <a:blip r:embed="rId3" cstate="print"/>
          <a:stretch>
            <a:fillRect/>
          </a:stretch>
        </p:blipFill>
        <p:spPr>
          <a:xfrm>
            <a:off x="6499860" y="5303520"/>
            <a:ext cx="2644140" cy="1554480"/>
          </a:xfrm>
          <a:prstGeom prst="rect">
            <a:avLst/>
          </a:prstGeom>
        </p:spPr>
      </p:pic>
      <p:pic>
        <p:nvPicPr>
          <p:cNvPr id="7" name="Picture 2"/>
          <p:cNvPicPr>
            <a:picLocks noChangeAspect="1" noChangeArrowheads="1"/>
          </p:cNvPicPr>
          <p:nvPr/>
        </p:nvPicPr>
        <p:blipFill>
          <a:blip r:embed="rId4" cstate="print"/>
          <a:srcRect/>
          <a:stretch>
            <a:fillRect/>
          </a:stretch>
        </p:blipFill>
        <p:spPr bwMode="auto">
          <a:xfrm>
            <a:off x="7956376" y="116632"/>
            <a:ext cx="858520" cy="1452880"/>
          </a:xfrm>
          <a:prstGeom prst="rect">
            <a:avLst/>
          </a:prstGeom>
          <a:solidFill>
            <a:srgbClr val="FFFFFF"/>
          </a:solidFill>
          <a:ln w="9525">
            <a:noFill/>
            <a:miter lim="800000"/>
            <a:headEnd/>
            <a:tailEnd/>
          </a:ln>
        </p:spPr>
      </p:pic>
      <p:pic>
        <p:nvPicPr>
          <p:cNvPr id="6" name="Picture 5"/>
          <p:cNvPicPr/>
          <p:nvPr/>
        </p:nvPicPr>
        <p:blipFill>
          <a:blip r:embed="rId5" cstate="print"/>
          <a:srcRect/>
          <a:stretch>
            <a:fillRect/>
          </a:stretch>
        </p:blipFill>
        <p:spPr bwMode="auto">
          <a:xfrm>
            <a:off x="1187624" y="1556792"/>
            <a:ext cx="6487189" cy="3746504"/>
          </a:xfrm>
          <a:prstGeom prst="rect">
            <a:avLst/>
          </a:prstGeom>
          <a:noFill/>
          <a:ln w="9525">
            <a:noFill/>
            <a:miter lim="800000"/>
            <a:headEnd/>
            <a:tailEnd/>
          </a:ln>
        </p:spPr>
      </p:pic>
    </p:spTree>
    <p:extLst>
      <p:ext uri="{BB962C8B-B14F-4D97-AF65-F5344CB8AC3E}">
        <p14:creationId xmlns:p14="http://schemas.microsoft.com/office/powerpoint/2010/main" val="24016067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0" y="0"/>
            <a:ext cx="1524000" cy="1534160"/>
          </a:xfrm>
          <a:prstGeom prst="rect">
            <a:avLst/>
          </a:prstGeom>
        </p:spPr>
      </p:pic>
      <p:pic>
        <p:nvPicPr>
          <p:cNvPr id="5" name="Imagen 4"/>
          <p:cNvPicPr>
            <a:picLocks noChangeAspect="1"/>
          </p:cNvPicPr>
          <p:nvPr/>
        </p:nvPicPr>
        <p:blipFill>
          <a:blip r:embed="rId3" cstate="print"/>
          <a:stretch>
            <a:fillRect/>
          </a:stretch>
        </p:blipFill>
        <p:spPr>
          <a:xfrm>
            <a:off x="6499860" y="5303520"/>
            <a:ext cx="2644140" cy="1554480"/>
          </a:xfrm>
          <a:prstGeom prst="rect">
            <a:avLst/>
          </a:prstGeom>
        </p:spPr>
      </p:pic>
      <p:pic>
        <p:nvPicPr>
          <p:cNvPr id="7" name="Picture 2"/>
          <p:cNvPicPr>
            <a:picLocks noChangeAspect="1" noChangeArrowheads="1"/>
          </p:cNvPicPr>
          <p:nvPr/>
        </p:nvPicPr>
        <p:blipFill>
          <a:blip r:embed="rId4" cstate="print"/>
          <a:srcRect/>
          <a:stretch>
            <a:fillRect/>
          </a:stretch>
        </p:blipFill>
        <p:spPr bwMode="auto">
          <a:xfrm>
            <a:off x="7956376" y="116632"/>
            <a:ext cx="858520" cy="1452880"/>
          </a:xfrm>
          <a:prstGeom prst="rect">
            <a:avLst/>
          </a:prstGeom>
          <a:solidFill>
            <a:srgbClr val="FFFFFF"/>
          </a:solidFill>
          <a:ln w="9525">
            <a:noFill/>
            <a:miter lim="800000"/>
            <a:headEnd/>
            <a:tailEnd/>
          </a:ln>
        </p:spPr>
      </p:pic>
      <p:graphicFrame>
        <p:nvGraphicFramePr>
          <p:cNvPr id="8" name="Chart 12"/>
          <p:cNvGraphicFramePr>
            <a:graphicFrameLocks/>
          </p:cNvGraphicFramePr>
          <p:nvPr>
            <p:extLst>
              <p:ext uri="{D42A27DB-BD31-4B8C-83A1-F6EECF244321}">
                <p14:modId xmlns:p14="http://schemas.microsoft.com/office/powerpoint/2010/main" val="783487174"/>
              </p:ext>
            </p:extLst>
          </p:nvPr>
        </p:nvGraphicFramePr>
        <p:xfrm>
          <a:off x="1259632" y="1196752"/>
          <a:ext cx="6768752" cy="41764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834412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0" y="0"/>
            <a:ext cx="1524000" cy="1534160"/>
          </a:xfrm>
          <a:prstGeom prst="rect">
            <a:avLst/>
          </a:prstGeom>
        </p:spPr>
      </p:pic>
      <p:pic>
        <p:nvPicPr>
          <p:cNvPr id="5" name="Imagen 4"/>
          <p:cNvPicPr>
            <a:picLocks noChangeAspect="1"/>
          </p:cNvPicPr>
          <p:nvPr/>
        </p:nvPicPr>
        <p:blipFill>
          <a:blip r:embed="rId3" cstate="print"/>
          <a:stretch>
            <a:fillRect/>
          </a:stretch>
        </p:blipFill>
        <p:spPr>
          <a:xfrm>
            <a:off x="6499860" y="5303520"/>
            <a:ext cx="2644140" cy="1554480"/>
          </a:xfrm>
          <a:prstGeom prst="rect">
            <a:avLst/>
          </a:prstGeom>
        </p:spPr>
      </p:pic>
      <p:graphicFrame>
        <p:nvGraphicFramePr>
          <p:cNvPr id="6" name="Chart 5"/>
          <p:cNvGraphicFramePr/>
          <p:nvPr>
            <p:extLst>
              <p:ext uri="{D42A27DB-BD31-4B8C-83A1-F6EECF244321}">
                <p14:modId xmlns:p14="http://schemas.microsoft.com/office/powerpoint/2010/main" val="2554726209"/>
              </p:ext>
            </p:extLst>
          </p:nvPr>
        </p:nvGraphicFramePr>
        <p:xfrm>
          <a:off x="1475656" y="836712"/>
          <a:ext cx="6624736" cy="48245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61634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0" y="0"/>
            <a:ext cx="1524000" cy="1534160"/>
          </a:xfrm>
          <a:prstGeom prst="rect">
            <a:avLst/>
          </a:prstGeom>
        </p:spPr>
      </p:pic>
      <p:pic>
        <p:nvPicPr>
          <p:cNvPr id="5" name="Imagen 4"/>
          <p:cNvPicPr>
            <a:picLocks noChangeAspect="1"/>
          </p:cNvPicPr>
          <p:nvPr/>
        </p:nvPicPr>
        <p:blipFill>
          <a:blip r:embed="rId3" cstate="print"/>
          <a:stretch>
            <a:fillRect/>
          </a:stretch>
        </p:blipFill>
        <p:spPr>
          <a:xfrm>
            <a:off x="6499860" y="5303520"/>
            <a:ext cx="2644140" cy="1554480"/>
          </a:xfrm>
          <a:prstGeom prst="rect">
            <a:avLst/>
          </a:prstGeom>
        </p:spPr>
      </p:pic>
      <p:graphicFrame>
        <p:nvGraphicFramePr>
          <p:cNvPr id="6" name="Chart 5"/>
          <p:cNvGraphicFramePr/>
          <p:nvPr>
            <p:extLst>
              <p:ext uri="{D42A27DB-BD31-4B8C-83A1-F6EECF244321}">
                <p14:modId xmlns:p14="http://schemas.microsoft.com/office/powerpoint/2010/main" val="3301028527"/>
              </p:ext>
            </p:extLst>
          </p:nvPr>
        </p:nvGraphicFramePr>
        <p:xfrm>
          <a:off x="1475656" y="836712"/>
          <a:ext cx="6624736" cy="4824536"/>
        </p:xfrm>
        <a:graphic>
          <a:graphicData uri="http://schemas.openxmlformats.org/drawingml/2006/chart">
            <c:chart xmlns:c="http://schemas.openxmlformats.org/drawingml/2006/chart" xmlns:r="http://schemas.openxmlformats.org/officeDocument/2006/relationships" r:id="rId4"/>
          </a:graphicData>
        </a:graphic>
      </p:graphicFrame>
      <p:sp>
        <p:nvSpPr>
          <p:cNvPr id="2" name="Anillo 1"/>
          <p:cNvSpPr/>
          <p:nvPr/>
        </p:nvSpPr>
        <p:spPr>
          <a:xfrm>
            <a:off x="2771800" y="764704"/>
            <a:ext cx="1008112" cy="648072"/>
          </a:xfrm>
          <a:prstGeom prst="donu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7" name="Anillo 6"/>
          <p:cNvSpPr/>
          <p:nvPr/>
        </p:nvSpPr>
        <p:spPr>
          <a:xfrm>
            <a:off x="1763688" y="1772816"/>
            <a:ext cx="1008112" cy="648072"/>
          </a:xfrm>
          <a:prstGeom prst="donu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8" name="Anillo 7"/>
          <p:cNvSpPr/>
          <p:nvPr/>
        </p:nvSpPr>
        <p:spPr>
          <a:xfrm>
            <a:off x="5220072" y="2636912"/>
            <a:ext cx="1008112" cy="648072"/>
          </a:xfrm>
          <a:prstGeom prst="donu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5395513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0" y="0"/>
            <a:ext cx="1524000" cy="1534160"/>
          </a:xfrm>
          <a:prstGeom prst="rect">
            <a:avLst/>
          </a:prstGeom>
        </p:spPr>
      </p:pic>
      <p:pic>
        <p:nvPicPr>
          <p:cNvPr id="5" name="Imagen 4"/>
          <p:cNvPicPr>
            <a:picLocks noChangeAspect="1"/>
          </p:cNvPicPr>
          <p:nvPr/>
        </p:nvPicPr>
        <p:blipFill>
          <a:blip r:embed="rId3" cstate="print"/>
          <a:stretch>
            <a:fillRect/>
          </a:stretch>
        </p:blipFill>
        <p:spPr>
          <a:xfrm>
            <a:off x="6499860" y="5303520"/>
            <a:ext cx="2644140" cy="1554480"/>
          </a:xfrm>
          <a:prstGeom prst="rect">
            <a:avLst/>
          </a:prstGeom>
        </p:spPr>
      </p:pic>
      <p:graphicFrame>
        <p:nvGraphicFramePr>
          <p:cNvPr id="9" name="Chart 11"/>
          <p:cNvGraphicFramePr>
            <a:graphicFrameLocks/>
          </p:cNvGraphicFramePr>
          <p:nvPr>
            <p:extLst>
              <p:ext uri="{D42A27DB-BD31-4B8C-83A1-F6EECF244321}">
                <p14:modId xmlns:p14="http://schemas.microsoft.com/office/powerpoint/2010/main" val="4143770869"/>
              </p:ext>
            </p:extLst>
          </p:nvPr>
        </p:nvGraphicFramePr>
        <p:xfrm>
          <a:off x="1989" y="1556792"/>
          <a:ext cx="9142011" cy="42786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563968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179512" y="5157192"/>
            <a:ext cx="2644140" cy="1554480"/>
          </a:xfrm>
          <a:prstGeom prst="rect">
            <a:avLst/>
          </a:prstGeom>
        </p:spPr>
      </p:pic>
      <p:pic>
        <p:nvPicPr>
          <p:cNvPr id="8" name="Imagen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50800"/>
            <a:ext cx="5328592"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a:xfrm>
            <a:off x="467544" y="332656"/>
            <a:ext cx="1512168" cy="4608512"/>
          </a:xfrm>
          <a:prstGeom prst="rect">
            <a:avLst/>
          </a:prstGeom>
        </p:spPr>
        <p:txBody>
          <a:bodyPr vert="vert270"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2800" b="1" i="0" u="none" strike="noStrike" kern="1200" cap="none" spc="0" normalizeH="0" baseline="0" noProof="0" dirty="0" smtClean="0">
                <a:ln>
                  <a:noFill/>
                </a:ln>
                <a:solidFill>
                  <a:schemeClr val="tx1"/>
                </a:solidFill>
                <a:effectLst/>
                <a:uLnTx/>
                <a:uFillTx/>
                <a:latin typeface="+mj-lt"/>
                <a:ea typeface="+mj-ea"/>
                <a:cs typeface="+mj-cs"/>
              </a:rPr>
              <a:t>Diseño institucional sobre Planes de Acción OGP</a:t>
            </a:r>
          </a:p>
        </p:txBody>
      </p:sp>
    </p:spTree>
    <p:extLst>
      <p:ext uri="{BB962C8B-B14F-4D97-AF65-F5344CB8AC3E}">
        <p14:creationId xmlns:p14="http://schemas.microsoft.com/office/powerpoint/2010/main" val="32889771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22180"/>
          </a:xfrm>
        </p:spPr>
        <p:txBody>
          <a:bodyPr>
            <a:normAutofit/>
          </a:bodyPr>
          <a:lstStyle/>
          <a:p>
            <a:r>
              <a:rPr lang="es-ES_tradnl" dirty="0" smtClean="0"/>
              <a:t>Buenas prácticas en la región</a:t>
            </a:r>
            <a:endParaRPr lang="es-ES_tradnl"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84458221"/>
              </p:ext>
            </p:extLst>
          </p:nvPr>
        </p:nvGraphicFramePr>
        <p:xfrm>
          <a:off x="457200" y="1096818"/>
          <a:ext cx="8229600" cy="5151021"/>
        </p:xfrm>
        <a:graphic>
          <a:graphicData uri="http://schemas.openxmlformats.org/drawingml/2006/table">
            <a:tbl>
              <a:tblPr firstRow="1" bandRow="1">
                <a:tableStyleId>{5940675A-B579-460E-94D1-54222C63F5DA}</a:tableStyleId>
              </a:tblPr>
              <a:tblGrid>
                <a:gridCol w="2102427"/>
                <a:gridCol w="6127173"/>
              </a:tblGrid>
              <a:tr h="482095">
                <a:tc>
                  <a:txBody>
                    <a:bodyPr/>
                    <a:lstStyle/>
                    <a:p>
                      <a:pPr algn="ctr"/>
                      <a:r>
                        <a:rPr lang="es-ES_tradnl" sz="1600" b="1" i="0" dirty="0" smtClean="0"/>
                        <a:t>País</a:t>
                      </a:r>
                      <a:endParaRPr lang="es-ES_tradnl" sz="1600" b="1" i="0" dirty="0"/>
                    </a:p>
                  </a:txBody>
                  <a:tcPr>
                    <a:solidFill>
                      <a:schemeClr val="bg2"/>
                    </a:solidFill>
                  </a:tcPr>
                </a:tc>
                <a:tc>
                  <a:txBody>
                    <a:bodyPr/>
                    <a:lstStyle/>
                    <a:p>
                      <a:pPr algn="ctr"/>
                      <a:r>
                        <a:rPr lang="es-ES_tradnl" sz="1600" b="1" i="0" dirty="0" smtClean="0"/>
                        <a:t>Práctica o experiencia destacada</a:t>
                      </a:r>
                      <a:endParaRPr lang="es-ES_tradnl" sz="1600" b="1" i="0" dirty="0"/>
                    </a:p>
                  </a:txBody>
                  <a:tcPr>
                    <a:solidFill>
                      <a:schemeClr val="bg2"/>
                    </a:solidFill>
                  </a:tcPr>
                </a:tc>
              </a:tr>
              <a:tr h="639484">
                <a:tc>
                  <a:txBody>
                    <a:bodyPr/>
                    <a:lstStyle/>
                    <a:p>
                      <a:pPr algn="ctr"/>
                      <a:r>
                        <a:rPr lang="es-ES_tradnl" sz="1600" b="1" i="0" dirty="0" smtClean="0"/>
                        <a:t>Brasil</a:t>
                      </a:r>
                      <a:endParaRPr lang="es-ES_tradnl" sz="1600" b="1" i="0" dirty="0"/>
                    </a:p>
                  </a:txBody>
                  <a:tcPr/>
                </a:tc>
                <a:tc>
                  <a:txBody>
                    <a:bodyPr/>
                    <a:lstStyle/>
                    <a:p>
                      <a:pPr algn="just">
                        <a:buFont typeface="Wingdings" charset="2"/>
                        <a:buChar char="§"/>
                      </a:pPr>
                      <a:r>
                        <a:rPr lang="es-ES_tradnl" sz="1600" dirty="0" smtClean="0"/>
                        <a:t> Comité Interministerial</a:t>
                      </a:r>
                      <a:r>
                        <a:rPr lang="es-ES_tradnl" sz="1600" baseline="0" dirty="0" smtClean="0"/>
                        <a:t> de Gobierno Abierto (CIGA)</a:t>
                      </a:r>
                    </a:p>
                    <a:p>
                      <a:pPr algn="just">
                        <a:buFont typeface="Wingdings" charset="2"/>
                        <a:buChar char="§"/>
                      </a:pPr>
                      <a:r>
                        <a:rPr lang="es-ES_tradnl" sz="1600" baseline="0" dirty="0" smtClean="0"/>
                        <a:t> Proceso de evaluación participativo del primer plan de acción</a:t>
                      </a:r>
                      <a:endParaRPr lang="es-ES_tradnl" sz="1600" dirty="0"/>
                    </a:p>
                  </a:txBody>
                  <a:tcPr/>
                </a:tc>
              </a:tr>
              <a:tr h="850563">
                <a:tc>
                  <a:txBody>
                    <a:bodyPr/>
                    <a:lstStyle/>
                    <a:p>
                      <a:pPr algn="ctr"/>
                      <a:r>
                        <a:rPr lang="es-ES_tradnl" sz="1600" b="1" i="0" dirty="0" smtClean="0"/>
                        <a:t>Chile</a:t>
                      </a:r>
                      <a:endParaRPr lang="es-ES_tradnl" sz="1600" b="1" i="0" dirty="0"/>
                    </a:p>
                  </a:txBody>
                  <a:tcPr/>
                </a:tc>
                <a:tc>
                  <a:txBody>
                    <a:bodyPr/>
                    <a:lstStyle/>
                    <a:p>
                      <a:pPr algn="just">
                        <a:buFont typeface="Wingdings" charset="2"/>
                        <a:buChar char="§"/>
                      </a:pPr>
                      <a:r>
                        <a:rPr lang="es-ES_tradnl" sz="1600" dirty="0" smtClean="0"/>
                        <a:t> Instructivo Presidencial de Gobierno Abierto (del</a:t>
                      </a:r>
                      <a:r>
                        <a:rPr lang="es-ES_tradnl" sz="1600" baseline="0" dirty="0" smtClean="0"/>
                        <a:t> 12/11/2012)</a:t>
                      </a:r>
                      <a:endParaRPr lang="es-ES_tradnl" sz="1600" dirty="0" smtClean="0"/>
                    </a:p>
                    <a:p>
                      <a:pPr algn="just">
                        <a:buFont typeface="Wingdings" charset="2"/>
                        <a:buChar char="§"/>
                      </a:pPr>
                      <a:r>
                        <a:rPr lang="es-ES_tradnl" sz="1600" dirty="0" smtClean="0"/>
                        <a:t> Portal de Gobierno Abierto</a:t>
                      </a:r>
                    </a:p>
                    <a:p>
                      <a:pPr algn="just">
                        <a:buFont typeface="Wingdings" charset="2"/>
                        <a:buChar char="§"/>
                      </a:pPr>
                      <a:r>
                        <a:rPr lang="es-ES_tradnl" sz="1600" dirty="0" smtClean="0"/>
                        <a:t> Chile Atiende (Red Multiservicio), Portal de Datos Públicos</a:t>
                      </a:r>
                    </a:p>
                  </a:txBody>
                  <a:tcPr/>
                </a:tc>
              </a:tr>
              <a:tr h="859852">
                <a:tc>
                  <a:txBody>
                    <a:bodyPr/>
                    <a:lstStyle/>
                    <a:p>
                      <a:pPr algn="ctr"/>
                      <a:r>
                        <a:rPr lang="es-ES_tradnl" sz="1600" b="1" i="0" dirty="0" smtClean="0"/>
                        <a:t>México</a:t>
                      </a:r>
                      <a:endParaRPr lang="es-ES_tradnl" sz="1600" b="1" i="0" dirty="0"/>
                    </a:p>
                  </a:txBody>
                  <a:tcPr/>
                </a:tc>
                <a:tc>
                  <a:txBody>
                    <a:bodyPr/>
                    <a:lstStyle/>
                    <a:p>
                      <a:pPr algn="just">
                        <a:buFont typeface="Wingdings" charset="2"/>
                        <a:buChar char="§"/>
                      </a:pPr>
                      <a:r>
                        <a:rPr lang="es-ES_tradnl" sz="1600" b="0" i="0" dirty="0" smtClean="0"/>
                        <a:t> El</a:t>
                      </a:r>
                      <a:r>
                        <a:rPr lang="es-ES_tradnl" sz="1600" b="0" i="0" baseline="0" dirty="0" smtClean="0"/>
                        <a:t> rol de las Organizaciones de la Sociedad Civil: </a:t>
                      </a:r>
                      <a:r>
                        <a:rPr lang="es-ES_tradnl" sz="1600" b="0" i="0" dirty="0" smtClean="0"/>
                        <a:t>Desde</a:t>
                      </a:r>
                      <a:r>
                        <a:rPr lang="es-ES_tradnl" sz="1600" b="0" i="0" baseline="0" dirty="0" smtClean="0"/>
                        <a:t> el</a:t>
                      </a:r>
                      <a:r>
                        <a:rPr lang="es-ES_tradnl" sz="1600" b="0" i="0" dirty="0" smtClean="0"/>
                        <a:t> Plan de Acción Original (PAO) con 19 compromisos</a:t>
                      </a:r>
                      <a:r>
                        <a:rPr lang="es-ES_tradnl" sz="1600" b="0" i="0" baseline="0" dirty="0" smtClean="0"/>
                        <a:t> al</a:t>
                      </a:r>
                      <a:r>
                        <a:rPr lang="es-ES_tradnl" sz="1600" b="0" i="0" dirty="0" smtClean="0"/>
                        <a:t> Plan de Acción Ampliado (PAA) con 36</a:t>
                      </a:r>
                    </a:p>
                    <a:p>
                      <a:pPr algn="just">
                        <a:buFont typeface="Wingdings" charset="2"/>
                        <a:buChar char="§"/>
                      </a:pPr>
                      <a:r>
                        <a:rPr lang="es-ES_tradnl" sz="1600" b="0" i="0" dirty="0" smtClean="0"/>
                        <a:t> Secretariado Técnico Tripartita / Cédula de</a:t>
                      </a:r>
                      <a:r>
                        <a:rPr lang="es-ES_tradnl" sz="1600" b="0" i="0" baseline="0" dirty="0" smtClean="0"/>
                        <a:t> Seguimiento</a:t>
                      </a:r>
                      <a:endParaRPr lang="es-ES_tradnl" sz="1600" b="0" i="0" dirty="0"/>
                    </a:p>
                  </a:txBody>
                  <a:tcPr/>
                </a:tc>
              </a:tr>
              <a:tr h="867013">
                <a:tc>
                  <a:txBody>
                    <a:bodyPr/>
                    <a:lstStyle/>
                    <a:p>
                      <a:pPr algn="ctr"/>
                      <a:r>
                        <a:rPr lang="es-ES_tradnl" sz="1600" b="1" i="0" dirty="0" smtClean="0"/>
                        <a:t>Perú</a:t>
                      </a:r>
                      <a:endParaRPr lang="es-ES_tradnl" sz="1600" b="1" i="0" dirty="0"/>
                    </a:p>
                  </a:txBody>
                  <a:tcPr/>
                </a:tc>
                <a:tc>
                  <a:txBody>
                    <a:bodyPr/>
                    <a:lstStyle/>
                    <a:p>
                      <a:pPr algn="just">
                        <a:buFont typeface="Wingdings" charset="2"/>
                        <a:buChar char="§"/>
                      </a:pPr>
                      <a:r>
                        <a:rPr lang="es-ES_tradnl" sz="1600" b="0" i="0" dirty="0" smtClean="0"/>
                        <a:t> Creación de matriz de indicadores para dar seguimiento al</a:t>
                      </a:r>
                      <a:r>
                        <a:rPr lang="es-ES_tradnl" sz="1600" b="0" i="0" baseline="0" dirty="0" smtClean="0"/>
                        <a:t> plan de acción</a:t>
                      </a:r>
                    </a:p>
                    <a:p>
                      <a:pPr algn="just">
                        <a:buFont typeface="Wingdings" charset="2"/>
                        <a:buChar char="§"/>
                      </a:pPr>
                      <a:r>
                        <a:rPr lang="es-ES_tradnl" sz="1600" b="0" i="0" dirty="0" smtClean="0"/>
                        <a:t> Creación y puesta en marcha de Comisión Multisectorial</a:t>
                      </a:r>
                      <a:endParaRPr lang="es-ES_tradnl" sz="1600" b="0" i="0" dirty="0"/>
                    </a:p>
                  </a:txBody>
                  <a:tcPr/>
                </a:tc>
              </a:tr>
              <a:tr h="1245066">
                <a:tc>
                  <a:txBody>
                    <a:bodyPr/>
                    <a:lstStyle/>
                    <a:p>
                      <a:pPr algn="ctr"/>
                      <a:r>
                        <a:rPr lang="es-ES_tradnl" sz="1600" b="1" i="0" dirty="0" smtClean="0"/>
                        <a:t>Uruguay</a:t>
                      </a:r>
                      <a:endParaRPr lang="es-ES_tradnl" sz="1600" b="1" i="0" dirty="0"/>
                    </a:p>
                  </a:txBody>
                  <a:tcPr/>
                </a:tc>
                <a:tc>
                  <a:txBody>
                    <a:bodyPr/>
                    <a:lstStyle/>
                    <a:p>
                      <a:pPr algn="just">
                        <a:buFont typeface="Wingdings" charset="2"/>
                        <a:buChar char="§"/>
                      </a:pPr>
                      <a:r>
                        <a:rPr lang="es-ES_tradnl" sz="1600" b="0" i="0" dirty="0" smtClean="0"/>
                        <a:t> Consulta pública a la ciudadanía “Mi plan es</a:t>
                      </a:r>
                      <a:r>
                        <a:rPr lang="es-ES_tradnl" sz="1600" b="0" i="0" baseline="0" dirty="0" smtClean="0"/>
                        <a:t> escucharte: Consulta pública sobre gobierno abierto” y espacio “Seguí participando: Espacio de Opinión sobre Gobierno Abierto”</a:t>
                      </a:r>
                    </a:p>
                    <a:p>
                      <a:pPr algn="just">
                        <a:buFont typeface="Wingdings" charset="2"/>
                        <a:buChar char="§"/>
                      </a:pPr>
                      <a:r>
                        <a:rPr lang="es-ES_tradnl" sz="1600" b="0" i="0" baseline="0" dirty="0" smtClean="0"/>
                        <a:t> Portal de Datos Abiertos</a:t>
                      </a:r>
                      <a:endParaRPr lang="es-ES_tradnl" sz="1600" b="0" i="0" dirty="0"/>
                    </a:p>
                  </a:txBody>
                  <a:tcPr/>
                </a:tc>
              </a:tr>
            </a:tbl>
          </a:graphicData>
        </a:graphic>
      </p:graphicFrame>
    </p:spTree>
    <p:extLst>
      <p:ext uri="{BB962C8B-B14F-4D97-AF65-F5344CB8AC3E}">
        <p14:creationId xmlns:p14="http://schemas.microsoft.com/office/powerpoint/2010/main" val="32615560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stretch>
            <a:fillRect/>
          </a:stretch>
        </p:blipFill>
        <p:spPr>
          <a:xfrm>
            <a:off x="272835" y="0"/>
            <a:ext cx="2355529" cy="2286249"/>
          </a:xfrm>
          <a:prstGeom prst="rect">
            <a:avLst/>
          </a:prstGeom>
        </p:spPr>
      </p:pic>
      <p:sp>
        <p:nvSpPr>
          <p:cNvPr id="6" name="Title 1"/>
          <p:cNvSpPr>
            <a:spLocks noGrp="1"/>
          </p:cNvSpPr>
          <p:nvPr>
            <p:ph type="title"/>
          </p:nvPr>
        </p:nvSpPr>
        <p:spPr>
          <a:xfrm>
            <a:off x="679450" y="3221038"/>
            <a:ext cx="7772400" cy="1936154"/>
          </a:xfrm>
        </p:spPr>
        <p:txBody>
          <a:bodyPr>
            <a:normAutofit fontScale="90000"/>
          </a:bodyPr>
          <a:lstStyle/>
          <a:p>
            <a:pPr algn="l"/>
            <a:r>
              <a:rPr lang="es-AR" b="1" cap="none" dirty="0" smtClean="0">
                <a:solidFill>
                  <a:schemeClr val="bg1"/>
                </a:solidFill>
              </a:rPr>
              <a:t>Las paradojas en los planes de acción y en las promesas de gobierno abierto en la región</a:t>
            </a:r>
            <a:endParaRPr lang="es-ES" b="1" cap="none" dirty="0" smtClean="0">
              <a:solidFill>
                <a:schemeClr val="bg1"/>
              </a:solidFill>
            </a:endParaRPr>
          </a:p>
        </p:txBody>
      </p:sp>
    </p:spTree>
    <p:extLst>
      <p:ext uri="{BB962C8B-B14F-4D97-AF65-F5344CB8AC3E}">
        <p14:creationId xmlns:p14="http://schemas.microsoft.com/office/powerpoint/2010/main" val="35041474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4"/>
          <p:cNvSpPr>
            <a:spLocks noGrp="1"/>
          </p:cNvSpPr>
          <p:nvPr>
            <p:ph idx="1"/>
          </p:nvPr>
        </p:nvSpPr>
        <p:spPr>
          <a:xfrm>
            <a:off x="457200" y="225425"/>
            <a:ext cx="8229600" cy="6110288"/>
          </a:xfrm>
        </p:spPr>
        <p:txBody>
          <a:bodyPr/>
          <a:lstStyle/>
          <a:p>
            <a:pPr marL="457200" indent="-457200">
              <a:buFont typeface="Arial" pitchFamily="34" charset="0"/>
              <a:buAutoNum type="arabicPeriod"/>
            </a:pPr>
            <a:r>
              <a:rPr lang="es-AR" sz="2400" dirty="0" smtClean="0"/>
              <a:t>Primera paradoja: </a:t>
            </a:r>
            <a:r>
              <a:rPr lang="es-AR" sz="2400" b="1" i="1" dirty="0" smtClean="0"/>
              <a:t>El concepto de gobierno abierto es… demasiado abierto</a:t>
            </a:r>
          </a:p>
          <a:p>
            <a:pPr marL="457200" indent="-457200">
              <a:buFont typeface="Arial" pitchFamily="34" charset="0"/>
              <a:buAutoNum type="arabicPeriod"/>
            </a:pPr>
            <a:r>
              <a:rPr lang="es-AR" sz="2400" dirty="0" smtClean="0"/>
              <a:t>Segunda paradoja: </a:t>
            </a:r>
            <a:r>
              <a:rPr lang="es-AR" sz="2400" b="1" i="1" dirty="0" smtClean="0"/>
              <a:t>Un gobierno digitalizado no es lo mismo que un gobierno abierto</a:t>
            </a:r>
          </a:p>
          <a:p>
            <a:pPr marL="457200" indent="-457200">
              <a:buFont typeface="Arial" pitchFamily="34" charset="0"/>
              <a:buAutoNum type="arabicPeriod"/>
            </a:pPr>
            <a:r>
              <a:rPr lang="es-AR" sz="2400" dirty="0" smtClean="0"/>
              <a:t>Tercera paradoja: </a:t>
            </a:r>
            <a:r>
              <a:rPr lang="es-AR" sz="2400" b="1" i="1" dirty="0" smtClean="0"/>
              <a:t>Redacción autorreferente</a:t>
            </a:r>
          </a:p>
          <a:p>
            <a:pPr marL="457200" indent="-457200">
              <a:buFont typeface="Arial" pitchFamily="34" charset="0"/>
              <a:buAutoNum type="arabicPeriod"/>
            </a:pPr>
            <a:r>
              <a:rPr lang="es-AR" sz="2400" dirty="0" smtClean="0"/>
              <a:t>Cuarta paradoja: </a:t>
            </a:r>
            <a:r>
              <a:rPr lang="es-AR" sz="2400" b="1" i="1" dirty="0" smtClean="0"/>
              <a:t>Más de lo mismo versus demasiado de lo nuevo</a:t>
            </a:r>
          </a:p>
          <a:p>
            <a:pPr marL="457200" indent="-457200">
              <a:buFont typeface="Arial" pitchFamily="34" charset="0"/>
              <a:buAutoNum type="arabicPeriod"/>
            </a:pPr>
            <a:r>
              <a:rPr lang="es-AR" sz="2400" dirty="0" smtClean="0"/>
              <a:t>Quinta paradoja: </a:t>
            </a:r>
            <a:r>
              <a:rPr lang="es-AR" sz="2400" b="1" i="1" dirty="0" smtClean="0"/>
              <a:t>El proceso de diálogo entre los actores gubernamentales y la participación ciudadana importan tanto (o más) que los compromisos asumidos en los planes de acción</a:t>
            </a:r>
          </a:p>
          <a:p>
            <a:pPr marL="457200" indent="-457200">
              <a:buFont typeface="Arial" pitchFamily="34" charset="0"/>
              <a:buAutoNum type="arabicPeriod"/>
            </a:pPr>
            <a:r>
              <a:rPr lang="es-AR" sz="2400" dirty="0" smtClean="0"/>
              <a:t>Sexta paradoja: </a:t>
            </a:r>
            <a:r>
              <a:rPr lang="es-AR" sz="2400" b="1" i="1" dirty="0" smtClean="0"/>
              <a:t>Para avanzar en la consolidación de gobiernos abiertos se requiere un mayor compromiso, una mayor participación y un mayor involucramiento de los actores que, justamente, están fuera de él…</a:t>
            </a:r>
          </a:p>
        </p:txBody>
      </p:sp>
    </p:spTree>
    <p:extLst>
      <p:ext uri="{BB962C8B-B14F-4D97-AF65-F5344CB8AC3E}">
        <p14:creationId xmlns:p14="http://schemas.microsoft.com/office/powerpoint/2010/main" val="240599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stretch>
            <a:fillRect/>
          </a:stretch>
        </p:blipFill>
        <p:spPr>
          <a:xfrm>
            <a:off x="272835" y="0"/>
            <a:ext cx="2355529" cy="2286249"/>
          </a:xfrm>
          <a:prstGeom prst="rect">
            <a:avLst/>
          </a:prstGeom>
        </p:spPr>
      </p:pic>
      <p:sp>
        <p:nvSpPr>
          <p:cNvPr id="6" name="Title 1"/>
          <p:cNvSpPr>
            <a:spLocks noGrp="1"/>
          </p:cNvSpPr>
          <p:nvPr>
            <p:ph type="title"/>
          </p:nvPr>
        </p:nvSpPr>
        <p:spPr>
          <a:xfrm>
            <a:off x="679450" y="3221038"/>
            <a:ext cx="7772400" cy="2296194"/>
          </a:xfrm>
        </p:spPr>
        <p:txBody>
          <a:bodyPr>
            <a:normAutofit fontScale="90000"/>
          </a:bodyPr>
          <a:lstStyle/>
          <a:p>
            <a:pPr algn="l"/>
            <a:r>
              <a:rPr lang="es-AR" b="1" dirty="0" smtClean="0">
                <a:solidFill>
                  <a:schemeClr val="bg1"/>
                </a:solidFill>
              </a:rPr>
              <a:t>El camino a seguir…</a:t>
            </a:r>
            <a:br>
              <a:rPr lang="es-AR" b="1" dirty="0" smtClean="0">
                <a:solidFill>
                  <a:schemeClr val="bg1"/>
                </a:solidFill>
              </a:rPr>
            </a:br>
            <a:r>
              <a:rPr lang="es-AR" b="1" dirty="0" smtClean="0">
                <a:solidFill>
                  <a:schemeClr val="bg1"/>
                </a:solidFill>
              </a:rPr>
              <a:t>Algunas recomendaciones y reflexiones sobre gobierno abierto en la región</a:t>
            </a:r>
            <a:endParaRPr lang="es-ES" b="1" cap="none" dirty="0" smtClean="0">
              <a:solidFill>
                <a:schemeClr val="bg1"/>
              </a:solidFill>
            </a:endParaRPr>
          </a:p>
        </p:txBody>
      </p:sp>
    </p:spTree>
    <p:extLst>
      <p:ext uri="{BB962C8B-B14F-4D97-AF65-F5344CB8AC3E}">
        <p14:creationId xmlns:p14="http://schemas.microsoft.com/office/powerpoint/2010/main" val="31476919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496614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4"/>
          <p:cNvSpPr>
            <a:spLocks noGrp="1"/>
          </p:cNvSpPr>
          <p:nvPr>
            <p:ph idx="1"/>
          </p:nvPr>
        </p:nvSpPr>
        <p:spPr>
          <a:xfrm>
            <a:off x="467544" y="764704"/>
            <a:ext cx="8229600" cy="5184576"/>
          </a:xfrm>
        </p:spPr>
        <p:txBody>
          <a:bodyPr>
            <a:normAutofit fontScale="92500"/>
          </a:bodyPr>
          <a:lstStyle/>
          <a:p>
            <a:pPr marL="457200" indent="-457200">
              <a:buFont typeface="Arial" pitchFamily="34" charset="0"/>
              <a:buAutoNum type="alphaLcParenR"/>
            </a:pPr>
            <a:r>
              <a:rPr lang="es-AR" sz="2400" b="1" dirty="0" smtClean="0"/>
              <a:t>Orientar los planes de acción hacia las necesidades de la gente.</a:t>
            </a:r>
          </a:p>
          <a:p>
            <a:pPr marL="457200" indent="-457200">
              <a:buFont typeface="Arial" pitchFamily="34" charset="0"/>
              <a:buAutoNum type="alphaLcParenR"/>
            </a:pPr>
            <a:r>
              <a:rPr lang="es-AR" sz="2400" b="1" i="1" dirty="0" smtClean="0"/>
              <a:t>El gobierno abierto no se agota en el gobierno: hacia un nuevo modelo de sociedad.</a:t>
            </a:r>
          </a:p>
          <a:p>
            <a:pPr marL="457200" indent="-457200">
              <a:buFont typeface="Arial" pitchFamily="34" charset="0"/>
              <a:buAutoNum type="alphaLcParenR"/>
            </a:pPr>
            <a:r>
              <a:rPr lang="es-AR" sz="2400" b="1" i="1" dirty="0" smtClean="0"/>
              <a:t>El debate entre el acceso a la información, la privacidad y la seguridad.</a:t>
            </a:r>
          </a:p>
          <a:p>
            <a:pPr marL="457200" indent="-457200">
              <a:buFont typeface="Arial" pitchFamily="34" charset="0"/>
              <a:buNone/>
            </a:pPr>
            <a:endParaRPr lang="es-AR" sz="2400" b="1" i="1" dirty="0" smtClean="0"/>
          </a:p>
          <a:p>
            <a:pPr marL="457200" indent="-457200" algn="r">
              <a:buFont typeface="Arial" pitchFamily="34" charset="0"/>
              <a:buNone/>
            </a:pPr>
            <a:r>
              <a:rPr lang="es-AR" altLang="es-ES" sz="2400" i="1" dirty="0" smtClean="0"/>
              <a:t>“</a:t>
            </a:r>
            <a:r>
              <a:rPr lang="es-AR" sz="2400" i="1" dirty="0" smtClean="0"/>
              <a:t>[…] En definitiva, </a:t>
            </a:r>
            <a:r>
              <a:rPr lang="es-AR" sz="2400" b="1" i="1" dirty="0" smtClean="0"/>
              <a:t>el gobierno abierto es un camino, no la meta. Es un medio, no un fin en sí mismo, </a:t>
            </a:r>
            <a:r>
              <a:rPr lang="es-AR" sz="2400" i="1" dirty="0" smtClean="0"/>
              <a:t>y de ello dependerá en el futuro próximo si este nuevo espacio de</a:t>
            </a:r>
            <a:r>
              <a:rPr lang="es-AR" sz="2400" b="1" i="1" dirty="0" smtClean="0"/>
              <a:t> </a:t>
            </a:r>
            <a:r>
              <a:rPr lang="es-AR" altLang="es-ES" sz="2400" b="1" i="1" dirty="0" smtClean="0"/>
              <a:t>“</a:t>
            </a:r>
            <a:r>
              <a:rPr lang="es-AR" altLang="ja-JP" sz="2400" b="1" i="1" dirty="0" smtClean="0"/>
              <a:t>contrato social</a:t>
            </a:r>
            <a:r>
              <a:rPr lang="es-AR" altLang="es-ES" sz="2400" i="1" dirty="0" smtClean="0"/>
              <a:t>”</a:t>
            </a:r>
            <a:r>
              <a:rPr lang="es-AR" altLang="ja-JP" sz="2400" i="1" dirty="0" smtClean="0"/>
              <a:t> logra brindar los frutos esperados para </a:t>
            </a:r>
            <a:r>
              <a:rPr lang="es-AR" altLang="ja-JP" sz="2400" b="1" i="1" dirty="0" smtClean="0"/>
              <a:t>contribuir a la construcción de sociedades más prósperas, equitativas, justas y cuyos resultados vayan orientados a mejorar la calidad de vida de las personas y el bienestar colectivo de nuestros pueblos […]</a:t>
            </a:r>
            <a:r>
              <a:rPr lang="es-AR" altLang="es-ES" sz="2400" b="1" i="1" dirty="0" smtClean="0"/>
              <a:t>”</a:t>
            </a:r>
            <a:endParaRPr lang="es-AR" sz="2400" b="1" i="1" dirty="0" smtClean="0"/>
          </a:p>
        </p:txBody>
      </p:sp>
    </p:spTree>
    <p:extLst>
      <p:ext uri="{BB962C8B-B14F-4D97-AF65-F5344CB8AC3E}">
        <p14:creationId xmlns:p14="http://schemas.microsoft.com/office/powerpoint/2010/main" val="35546235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490006" y="0"/>
            <a:ext cx="1524000" cy="1534160"/>
          </a:xfrm>
          <a:prstGeom prst="rect">
            <a:avLst/>
          </a:prstGeom>
        </p:spPr>
      </p:pic>
      <p:pic>
        <p:nvPicPr>
          <p:cNvPr id="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952" y="1894414"/>
            <a:ext cx="7961488" cy="320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4"/>
          <a:stretch>
            <a:fillRect/>
          </a:stretch>
        </p:blipFill>
        <p:spPr>
          <a:xfrm>
            <a:off x="6499860" y="5303520"/>
            <a:ext cx="2644140" cy="1554480"/>
          </a:xfrm>
          <a:prstGeom prst="rect">
            <a:avLst/>
          </a:prstGeom>
        </p:spPr>
      </p:pic>
    </p:spTree>
    <p:extLst>
      <p:ext uri="{BB962C8B-B14F-4D97-AF65-F5344CB8AC3E}">
        <p14:creationId xmlns:p14="http://schemas.microsoft.com/office/powerpoint/2010/main" val="4359630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77685" y="1479201"/>
            <a:ext cx="8229600" cy="4937351"/>
          </a:xfrm>
        </p:spPr>
        <p:txBody>
          <a:bodyPr>
            <a:noAutofit/>
          </a:bodyPr>
          <a:lstStyle/>
          <a:p>
            <a:pPr algn="r">
              <a:buClr>
                <a:schemeClr val="bg1"/>
              </a:buClr>
            </a:pPr>
            <a:r>
              <a:rPr lang="es-ES_tradnl" sz="2200" b="1" dirty="0" smtClean="0">
                <a:solidFill>
                  <a:schemeClr val="bg1"/>
                </a:solidFill>
              </a:rPr>
              <a:t>Y para ello se requieren…</a:t>
            </a:r>
            <a:br>
              <a:rPr lang="es-ES_tradnl" sz="2200" b="1" dirty="0" smtClean="0">
                <a:solidFill>
                  <a:schemeClr val="bg1"/>
                </a:solidFill>
              </a:rPr>
            </a:br>
            <a:r>
              <a:rPr lang="es-ES_tradnl" sz="2200" b="1" dirty="0" smtClean="0">
                <a:solidFill>
                  <a:schemeClr val="bg1"/>
                </a:solidFill>
              </a:rPr>
              <a:t/>
            </a:r>
            <a:br>
              <a:rPr lang="es-ES_tradnl" sz="2200" b="1" dirty="0" smtClean="0">
                <a:solidFill>
                  <a:schemeClr val="bg1"/>
                </a:solidFill>
              </a:rPr>
            </a:br>
            <a:r>
              <a:rPr lang="es-ES_tradnl" sz="2200" b="1" dirty="0" smtClean="0">
                <a:solidFill>
                  <a:schemeClr val="bg1"/>
                </a:solidFill>
              </a:rPr>
              <a:t>1. Nuevas arquitecturas y modelos para la participación e iniciativa ciudadana (involucramiento/compromiso/confianza)</a:t>
            </a:r>
            <a:br>
              <a:rPr lang="es-ES_tradnl" sz="2200" b="1" dirty="0" smtClean="0">
                <a:solidFill>
                  <a:schemeClr val="bg1"/>
                </a:solidFill>
              </a:rPr>
            </a:br>
            <a:r>
              <a:rPr lang="es-ES_tradnl" sz="2200" b="1" dirty="0" smtClean="0">
                <a:solidFill>
                  <a:schemeClr val="bg1"/>
                </a:solidFill>
              </a:rPr>
              <a:t>2. Adecuar </a:t>
            </a:r>
            <a:r>
              <a:rPr lang="es-ES_tradnl" sz="2200" b="1" dirty="0" smtClean="0">
                <a:solidFill>
                  <a:schemeClr val="accent2"/>
                </a:solidFill>
              </a:rPr>
              <a:t>el nuevo software del Gobierno Abierto </a:t>
            </a:r>
            <a:r>
              <a:rPr lang="es-ES_tradnl" sz="2200" b="1" dirty="0" smtClean="0">
                <a:solidFill>
                  <a:schemeClr val="bg1"/>
                </a:solidFill>
              </a:rPr>
              <a:t>al (en algunos casos obsoleto y anacrónico) </a:t>
            </a:r>
            <a:r>
              <a:rPr lang="es-ES_tradnl" sz="2200" b="1" dirty="0" smtClean="0">
                <a:solidFill>
                  <a:schemeClr val="accent2"/>
                </a:solidFill>
              </a:rPr>
              <a:t>hardware institucional </a:t>
            </a:r>
            <a:r>
              <a:rPr lang="es-ES_tradnl" sz="2200" b="1" dirty="0" smtClean="0">
                <a:solidFill>
                  <a:schemeClr val="bg1"/>
                </a:solidFill>
              </a:rPr>
              <a:t>en la esfera </a:t>
            </a:r>
            <a:r>
              <a:rPr lang="es-ES_tradnl" sz="2200" b="1" dirty="0" smtClean="0">
                <a:solidFill>
                  <a:schemeClr val="bg1"/>
                </a:solidFill>
              </a:rPr>
              <a:t>pública (nuestras instituciones y organizaciones…)</a:t>
            </a:r>
            <a:r>
              <a:rPr lang="es-ES_tradnl" sz="2200" b="1" dirty="0" smtClean="0">
                <a:solidFill>
                  <a:schemeClr val="bg1"/>
                </a:solidFill>
              </a:rPr>
              <a:t/>
            </a:r>
            <a:br>
              <a:rPr lang="es-ES_tradnl" sz="2200" b="1" dirty="0" smtClean="0">
                <a:solidFill>
                  <a:schemeClr val="bg1"/>
                </a:solidFill>
              </a:rPr>
            </a:br>
            <a:r>
              <a:rPr lang="es-ES_tradnl" sz="2200" b="1" dirty="0" smtClean="0">
                <a:solidFill>
                  <a:schemeClr val="bg1"/>
                </a:solidFill>
              </a:rPr>
              <a:t>3. Se requiere superar el periodo de “entusiasmo condicionado” al ciclo político… Pasar </a:t>
            </a:r>
            <a:r>
              <a:rPr lang="es-ES_tradnl" sz="2200" b="1" dirty="0" smtClean="0">
                <a:solidFill>
                  <a:schemeClr val="accent2"/>
                </a:solidFill>
              </a:rPr>
              <a:t>de políticas de gobierno a políticas de Estado </a:t>
            </a:r>
            <a:r>
              <a:rPr lang="es-ES_tradnl" sz="2200" b="1" dirty="0" smtClean="0">
                <a:solidFill>
                  <a:schemeClr val="bg1"/>
                </a:solidFill>
              </a:rPr>
              <a:t/>
            </a:r>
            <a:br>
              <a:rPr lang="es-ES_tradnl" sz="2200" b="1" dirty="0" smtClean="0">
                <a:solidFill>
                  <a:schemeClr val="bg1"/>
                </a:solidFill>
              </a:rPr>
            </a:br>
            <a:r>
              <a:rPr lang="es-ES_tradnl" sz="2200" b="1" dirty="0" smtClean="0">
                <a:solidFill>
                  <a:schemeClr val="bg1"/>
                </a:solidFill>
              </a:rPr>
              <a:t>4. Entender que las políticas de gobierno abierto </a:t>
            </a:r>
            <a:r>
              <a:rPr lang="es-ES_tradnl" sz="2200" b="1" dirty="0" smtClean="0">
                <a:solidFill>
                  <a:schemeClr val="accent2"/>
                </a:solidFill>
              </a:rPr>
              <a:t>son parte sustantiva del andamiaje institucional que soporta los procesos de modernización del Estado y de la gestión pública</a:t>
            </a:r>
            <a:r>
              <a:rPr lang="es-ES_tradnl" sz="2200" b="1" dirty="0" smtClean="0">
                <a:solidFill>
                  <a:schemeClr val="bg1"/>
                </a:solidFill>
              </a:rPr>
              <a:t> (operan como una estrategia transversal de mejoramiento más allá de los ámbitos sectoriales y de las islas de gestión</a:t>
            </a:r>
            <a:r>
              <a:rPr lang="es-ES_tradnl" sz="2400" b="1" dirty="0" smtClean="0">
                <a:solidFill>
                  <a:schemeClr val="bg1"/>
                </a:solidFill>
              </a:rPr>
              <a:t>)</a:t>
            </a:r>
            <a:endParaRPr lang="es-ES" sz="2400" dirty="0">
              <a:solidFill>
                <a:schemeClr val="bg1"/>
              </a:solidFill>
            </a:endParaRPr>
          </a:p>
        </p:txBody>
      </p:sp>
      <p:pic>
        <p:nvPicPr>
          <p:cNvPr id="3" name="Imagen 2"/>
          <p:cNvPicPr>
            <a:picLocks noChangeAspect="1"/>
          </p:cNvPicPr>
          <p:nvPr/>
        </p:nvPicPr>
        <p:blipFill>
          <a:blip r:embed="rId3" cstate="print"/>
          <a:stretch>
            <a:fillRect/>
          </a:stretch>
        </p:blipFill>
        <p:spPr>
          <a:xfrm>
            <a:off x="272835" y="0"/>
            <a:ext cx="2355529" cy="2286249"/>
          </a:xfrm>
          <a:prstGeom prst="rect">
            <a:avLst/>
          </a:prstGeom>
        </p:spPr>
      </p:pic>
    </p:spTree>
    <p:extLst>
      <p:ext uri="{BB962C8B-B14F-4D97-AF65-F5344CB8AC3E}">
        <p14:creationId xmlns:p14="http://schemas.microsoft.com/office/powerpoint/2010/main" val="14289976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Imagen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 y="396268"/>
            <a:ext cx="3983038"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0"/>
          <p:cNvSpPr txBox="1">
            <a:spLocks/>
          </p:cNvSpPr>
          <p:nvPr/>
        </p:nvSpPr>
        <p:spPr>
          <a:xfrm>
            <a:off x="4139952" y="836712"/>
            <a:ext cx="4592658" cy="432048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Calibri" pitchFamily="34" charset="0"/>
                <a:ea typeface="+mj-ea"/>
                <a:cs typeface="+mj-cs"/>
              </a:defRPr>
            </a:lvl1pPr>
          </a:lstStyle>
          <a:p>
            <a:r>
              <a:rPr lang="en-US" sz="2600" i="1" dirty="0" smtClean="0">
                <a:latin typeface="Calibri" charset="0"/>
                <a:ea typeface="ＭＳ Ｐゴシック" charset="0"/>
              </a:rPr>
              <a:t>“[…] El </a:t>
            </a:r>
            <a:r>
              <a:rPr lang="en-US" sz="2600" i="1" dirty="0" err="1" smtClean="0">
                <a:latin typeface="Calibri" charset="0"/>
                <a:ea typeface="ＭＳ Ｐゴシック" charset="0"/>
              </a:rPr>
              <a:t>gobierno</a:t>
            </a:r>
            <a:r>
              <a:rPr lang="en-US" sz="2600" i="1" dirty="0" smtClean="0">
                <a:latin typeface="Calibri" charset="0"/>
                <a:ea typeface="ＭＳ Ｐゴシック" charset="0"/>
              </a:rPr>
              <a:t> </a:t>
            </a:r>
            <a:r>
              <a:rPr lang="en-US" sz="2600" i="1" dirty="0" err="1" smtClean="0">
                <a:latin typeface="Calibri" charset="0"/>
                <a:ea typeface="ＭＳ Ｐゴシック" charset="0"/>
              </a:rPr>
              <a:t>abierto</a:t>
            </a:r>
            <a:r>
              <a:rPr lang="en-US" sz="2600" i="1" dirty="0" smtClean="0">
                <a:latin typeface="Calibri" charset="0"/>
                <a:ea typeface="ＭＳ Ｐゴシック" charset="0"/>
              </a:rPr>
              <a:t> </a:t>
            </a:r>
            <a:r>
              <a:rPr lang="en-US" sz="2600" b="1" i="1" dirty="0" err="1" smtClean="0">
                <a:latin typeface="Calibri" charset="0"/>
                <a:ea typeface="ＭＳ Ｐゴシック" charset="0"/>
              </a:rPr>
              <a:t>es</a:t>
            </a:r>
            <a:r>
              <a:rPr lang="en-US" sz="2600" b="1" i="1" dirty="0" smtClean="0">
                <a:latin typeface="Calibri" charset="0"/>
                <a:ea typeface="ＭＳ Ｐゴシック" charset="0"/>
              </a:rPr>
              <a:t> un </a:t>
            </a:r>
            <a:r>
              <a:rPr lang="en-US" sz="2600" b="1" i="1" dirty="0" err="1" smtClean="0">
                <a:latin typeface="Calibri" charset="0"/>
                <a:ea typeface="ＭＳ Ｐゴシック" charset="0"/>
              </a:rPr>
              <a:t>camino</a:t>
            </a:r>
            <a:r>
              <a:rPr lang="en-US" sz="2600" b="1" i="1" dirty="0" smtClean="0">
                <a:latin typeface="Calibri" charset="0"/>
                <a:ea typeface="ＭＳ Ｐゴシック" charset="0"/>
              </a:rPr>
              <a:t>, no la meta</a:t>
            </a:r>
            <a:r>
              <a:rPr lang="en-US" sz="2600" i="1" dirty="0" smtClean="0">
                <a:latin typeface="Calibri" charset="0"/>
                <a:ea typeface="ＭＳ Ｐゴシック" charset="0"/>
              </a:rPr>
              <a:t>. </a:t>
            </a:r>
            <a:r>
              <a:rPr lang="en-US" sz="2600" i="1" dirty="0" err="1" smtClean="0">
                <a:latin typeface="Calibri" charset="0"/>
                <a:ea typeface="ＭＳ Ｐゴシック" charset="0"/>
              </a:rPr>
              <a:t>Es</a:t>
            </a:r>
            <a:r>
              <a:rPr lang="en-US" sz="2600" i="1" dirty="0" smtClean="0">
                <a:latin typeface="Calibri" charset="0"/>
                <a:ea typeface="ＭＳ Ｐゴシック" charset="0"/>
              </a:rPr>
              <a:t> un </a:t>
            </a:r>
            <a:r>
              <a:rPr lang="en-US" sz="2600" i="1" dirty="0" err="1" smtClean="0">
                <a:latin typeface="Calibri" charset="0"/>
                <a:ea typeface="ＭＳ Ｐゴシック" charset="0"/>
              </a:rPr>
              <a:t>medio</a:t>
            </a:r>
            <a:r>
              <a:rPr lang="en-US" sz="2600" i="1" dirty="0" smtClean="0">
                <a:latin typeface="Calibri" charset="0"/>
                <a:ea typeface="ＭＳ Ｐゴシック" charset="0"/>
              </a:rPr>
              <a:t>, no un fin en </a:t>
            </a:r>
            <a:r>
              <a:rPr lang="en-US" sz="2600" i="1" dirty="0" err="1" smtClean="0">
                <a:latin typeface="Calibri" charset="0"/>
                <a:ea typeface="ＭＳ Ｐゴシック" charset="0"/>
              </a:rPr>
              <a:t>sí</a:t>
            </a:r>
            <a:r>
              <a:rPr lang="en-US" sz="2600" i="1" dirty="0" smtClean="0">
                <a:latin typeface="Calibri" charset="0"/>
                <a:ea typeface="ＭＳ Ｐゴシック" charset="0"/>
              </a:rPr>
              <a:t> </a:t>
            </a:r>
            <a:r>
              <a:rPr lang="en-US" sz="2600" i="1" dirty="0" err="1" smtClean="0">
                <a:latin typeface="Calibri" charset="0"/>
                <a:ea typeface="ＭＳ Ｐゴシック" charset="0"/>
              </a:rPr>
              <a:t>mismo</a:t>
            </a:r>
            <a:r>
              <a:rPr lang="en-US" sz="2600" i="1" dirty="0" smtClean="0">
                <a:latin typeface="Calibri" charset="0"/>
                <a:ea typeface="ＭＳ Ｐゴシック" charset="0"/>
              </a:rPr>
              <a:t>, y de </a:t>
            </a:r>
            <a:r>
              <a:rPr lang="en-US" sz="2600" i="1" dirty="0" err="1" smtClean="0">
                <a:latin typeface="Calibri" charset="0"/>
                <a:ea typeface="ＭＳ Ｐゴシック" charset="0"/>
              </a:rPr>
              <a:t>ello</a:t>
            </a:r>
            <a:r>
              <a:rPr lang="en-US" sz="2600" i="1" dirty="0" smtClean="0">
                <a:latin typeface="Calibri" charset="0"/>
                <a:ea typeface="ＭＳ Ｐゴシック" charset="0"/>
              </a:rPr>
              <a:t> </a:t>
            </a:r>
            <a:r>
              <a:rPr lang="en-US" sz="2600" i="1" dirty="0" err="1" smtClean="0">
                <a:latin typeface="Calibri" charset="0"/>
                <a:ea typeface="ＭＳ Ｐゴシック" charset="0"/>
              </a:rPr>
              <a:t>dependerá</a:t>
            </a:r>
            <a:r>
              <a:rPr lang="en-US" sz="2600" i="1" dirty="0" smtClean="0">
                <a:latin typeface="Calibri" charset="0"/>
                <a:ea typeface="ＭＳ Ｐゴシック" charset="0"/>
              </a:rPr>
              <a:t> en el </a:t>
            </a:r>
            <a:r>
              <a:rPr lang="en-US" sz="2600" i="1" dirty="0" err="1" smtClean="0">
                <a:latin typeface="Calibri" charset="0"/>
                <a:ea typeface="ＭＳ Ｐゴシック" charset="0"/>
              </a:rPr>
              <a:t>futuro</a:t>
            </a:r>
            <a:r>
              <a:rPr lang="en-US" sz="2600" i="1" dirty="0" smtClean="0">
                <a:latin typeface="Calibri" charset="0"/>
                <a:ea typeface="ＭＳ Ｐゴシック" charset="0"/>
              </a:rPr>
              <a:t> </a:t>
            </a:r>
            <a:r>
              <a:rPr lang="en-US" sz="2600" i="1" dirty="0" err="1" smtClean="0">
                <a:latin typeface="Calibri" charset="0"/>
                <a:ea typeface="ＭＳ Ｐゴシック" charset="0"/>
              </a:rPr>
              <a:t>próximo</a:t>
            </a:r>
            <a:r>
              <a:rPr lang="en-US" sz="2600" i="1" dirty="0" smtClean="0">
                <a:latin typeface="Calibri" charset="0"/>
                <a:ea typeface="ＭＳ Ｐゴシック" charset="0"/>
              </a:rPr>
              <a:t> </a:t>
            </a:r>
            <a:r>
              <a:rPr lang="en-US" sz="2600" i="1" dirty="0" err="1" smtClean="0">
                <a:latin typeface="Calibri" charset="0"/>
                <a:ea typeface="ＭＳ Ｐゴシック" charset="0"/>
              </a:rPr>
              <a:t>si</a:t>
            </a:r>
            <a:r>
              <a:rPr lang="en-US" sz="2600" i="1" dirty="0" smtClean="0">
                <a:latin typeface="Calibri" charset="0"/>
                <a:ea typeface="ＭＳ Ｐゴシック" charset="0"/>
              </a:rPr>
              <a:t> </a:t>
            </a:r>
            <a:r>
              <a:rPr lang="en-US" sz="2600" i="1" dirty="0" err="1" smtClean="0">
                <a:latin typeface="Calibri" charset="0"/>
                <a:ea typeface="ＭＳ Ｐゴシック" charset="0"/>
              </a:rPr>
              <a:t>este</a:t>
            </a:r>
            <a:r>
              <a:rPr lang="en-US" sz="2600" i="1" dirty="0" smtClean="0">
                <a:latin typeface="Calibri" charset="0"/>
                <a:ea typeface="ＭＳ Ｐゴシック" charset="0"/>
              </a:rPr>
              <a:t> </a:t>
            </a:r>
            <a:r>
              <a:rPr lang="en-US" sz="2600" i="1" dirty="0" err="1" smtClean="0">
                <a:latin typeface="Calibri" charset="0"/>
                <a:ea typeface="ＭＳ Ｐゴシック" charset="0"/>
              </a:rPr>
              <a:t>nuevo</a:t>
            </a:r>
            <a:r>
              <a:rPr lang="en-US" sz="2600" i="1" dirty="0" smtClean="0">
                <a:latin typeface="Calibri" charset="0"/>
                <a:ea typeface="ＭＳ Ｐゴシック" charset="0"/>
              </a:rPr>
              <a:t> </a:t>
            </a:r>
            <a:r>
              <a:rPr lang="en-US" sz="2600" i="1" dirty="0" err="1" smtClean="0">
                <a:latin typeface="Calibri" charset="0"/>
                <a:ea typeface="ＭＳ Ｐゴシック" charset="0"/>
              </a:rPr>
              <a:t>espacio</a:t>
            </a:r>
            <a:r>
              <a:rPr lang="en-US" sz="2600" i="1" dirty="0" smtClean="0">
                <a:latin typeface="Calibri" charset="0"/>
                <a:ea typeface="ＭＳ Ｐゴシック" charset="0"/>
              </a:rPr>
              <a:t> de “</a:t>
            </a:r>
            <a:r>
              <a:rPr lang="en-US" sz="2600" i="1" dirty="0" err="1" smtClean="0">
                <a:latin typeface="Calibri" charset="0"/>
                <a:ea typeface="ＭＳ Ｐゴシック" charset="0"/>
              </a:rPr>
              <a:t>contrato</a:t>
            </a:r>
            <a:r>
              <a:rPr lang="en-US" sz="2600" i="1" dirty="0" smtClean="0">
                <a:latin typeface="Calibri" charset="0"/>
                <a:ea typeface="ＭＳ Ｐゴシック" charset="0"/>
              </a:rPr>
              <a:t> social” </a:t>
            </a:r>
            <a:r>
              <a:rPr lang="en-US" sz="2600" i="1" dirty="0" err="1" smtClean="0">
                <a:latin typeface="Calibri" charset="0"/>
                <a:ea typeface="ＭＳ Ｐゴシック" charset="0"/>
              </a:rPr>
              <a:t>logra</a:t>
            </a:r>
            <a:r>
              <a:rPr lang="en-US" sz="2600" i="1" dirty="0" smtClean="0">
                <a:latin typeface="Calibri" charset="0"/>
                <a:ea typeface="ＭＳ Ｐゴシック" charset="0"/>
              </a:rPr>
              <a:t> </a:t>
            </a:r>
            <a:r>
              <a:rPr lang="en-US" sz="2600" i="1" dirty="0" err="1" smtClean="0">
                <a:latin typeface="Calibri" charset="0"/>
                <a:ea typeface="ＭＳ Ｐゴシック" charset="0"/>
              </a:rPr>
              <a:t>brindar</a:t>
            </a:r>
            <a:r>
              <a:rPr lang="en-US" sz="2600" i="1" dirty="0" smtClean="0">
                <a:latin typeface="Calibri" charset="0"/>
                <a:ea typeface="ＭＳ Ｐゴシック" charset="0"/>
              </a:rPr>
              <a:t> los </a:t>
            </a:r>
            <a:r>
              <a:rPr lang="en-US" sz="2600" i="1" dirty="0" err="1" smtClean="0">
                <a:latin typeface="Calibri" charset="0"/>
                <a:ea typeface="ＭＳ Ｐゴシック" charset="0"/>
              </a:rPr>
              <a:t>frutos</a:t>
            </a:r>
            <a:r>
              <a:rPr lang="en-US" sz="2600" i="1" dirty="0" smtClean="0">
                <a:latin typeface="Calibri" charset="0"/>
                <a:ea typeface="ＭＳ Ｐゴシック" charset="0"/>
              </a:rPr>
              <a:t> </a:t>
            </a:r>
            <a:r>
              <a:rPr lang="en-US" sz="2600" i="1" dirty="0" err="1" smtClean="0">
                <a:latin typeface="Calibri" charset="0"/>
                <a:ea typeface="ＭＳ Ｐゴシック" charset="0"/>
              </a:rPr>
              <a:t>esperados</a:t>
            </a:r>
            <a:r>
              <a:rPr lang="en-US" sz="2600" i="1" dirty="0" smtClean="0">
                <a:latin typeface="Calibri" charset="0"/>
                <a:ea typeface="ＭＳ Ｐゴシック" charset="0"/>
              </a:rPr>
              <a:t> </a:t>
            </a:r>
            <a:r>
              <a:rPr lang="en-US" sz="2600" i="1" dirty="0" err="1" smtClean="0">
                <a:latin typeface="Calibri" charset="0"/>
                <a:ea typeface="ＭＳ Ｐゴシック" charset="0"/>
              </a:rPr>
              <a:t>para</a:t>
            </a:r>
            <a:r>
              <a:rPr lang="en-US" sz="2600" i="1" dirty="0" smtClean="0">
                <a:latin typeface="Calibri" charset="0"/>
                <a:ea typeface="ＭＳ Ｐゴシック" charset="0"/>
              </a:rPr>
              <a:t> </a:t>
            </a:r>
            <a:r>
              <a:rPr lang="en-US" sz="2600" i="1" dirty="0" err="1" smtClean="0">
                <a:latin typeface="Calibri" charset="0"/>
                <a:ea typeface="ＭＳ Ｐゴシック" charset="0"/>
              </a:rPr>
              <a:t>contribuir</a:t>
            </a:r>
            <a:r>
              <a:rPr lang="en-US" sz="2600" i="1" dirty="0" smtClean="0">
                <a:latin typeface="Calibri" charset="0"/>
                <a:ea typeface="ＭＳ Ｐゴシック" charset="0"/>
              </a:rPr>
              <a:t> a la </a:t>
            </a:r>
            <a:r>
              <a:rPr lang="en-US" sz="2600" i="1" dirty="0" err="1" smtClean="0">
                <a:latin typeface="Calibri" charset="0"/>
                <a:ea typeface="ＭＳ Ｐゴシック" charset="0"/>
              </a:rPr>
              <a:t>construcción</a:t>
            </a:r>
            <a:r>
              <a:rPr lang="en-US" sz="2600" i="1" dirty="0" smtClean="0">
                <a:latin typeface="Calibri" charset="0"/>
                <a:ea typeface="ＭＳ Ｐゴシック" charset="0"/>
              </a:rPr>
              <a:t> de </a:t>
            </a:r>
            <a:r>
              <a:rPr lang="en-US" sz="2600" i="1" dirty="0" err="1" smtClean="0">
                <a:latin typeface="Calibri" charset="0"/>
                <a:ea typeface="ＭＳ Ｐゴシック" charset="0"/>
              </a:rPr>
              <a:t>sociedades</a:t>
            </a:r>
            <a:r>
              <a:rPr lang="en-US" sz="2600" i="1" dirty="0" smtClean="0">
                <a:latin typeface="Calibri" charset="0"/>
                <a:ea typeface="ＭＳ Ｐゴシック" charset="0"/>
              </a:rPr>
              <a:t> </a:t>
            </a:r>
            <a:r>
              <a:rPr lang="en-US" sz="2600" i="1" dirty="0" err="1" smtClean="0">
                <a:latin typeface="Calibri" charset="0"/>
                <a:ea typeface="ＭＳ Ｐゴシック" charset="0"/>
              </a:rPr>
              <a:t>más</a:t>
            </a:r>
            <a:r>
              <a:rPr lang="en-US" sz="2600" i="1" dirty="0" smtClean="0">
                <a:latin typeface="Calibri" charset="0"/>
                <a:ea typeface="ＭＳ Ｐゴシック" charset="0"/>
              </a:rPr>
              <a:t> </a:t>
            </a:r>
            <a:r>
              <a:rPr lang="en-US" sz="2600" i="1" dirty="0" err="1" smtClean="0">
                <a:latin typeface="Calibri" charset="0"/>
                <a:ea typeface="ＭＳ Ｐゴシック" charset="0"/>
              </a:rPr>
              <a:t>prósperas</a:t>
            </a:r>
            <a:r>
              <a:rPr lang="en-US" sz="2600" i="1" dirty="0" smtClean="0">
                <a:latin typeface="Calibri" charset="0"/>
                <a:ea typeface="ＭＳ Ｐゴシック" charset="0"/>
              </a:rPr>
              <a:t>, </a:t>
            </a:r>
            <a:r>
              <a:rPr lang="en-US" sz="2600" i="1" dirty="0" err="1" smtClean="0">
                <a:latin typeface="Calibri" charset="0"/>
                <a:ea typeface="ＭＳ Ｐゴシック" charset="0"/>
              </a:rPr>
              <a:t>equitativas</a:t>
            </a:r>
            <a:r>
              <a:rPr lang="en-US" sz="2600" i="1" dirty="0" smtClean="0">
                <a:latin typeface="Calibri" charset="0"/>
                <a:ea typeface="ＭＳ Ｐゴシック" charset="0"/>
              </a:rPr>
              <a:t>, </a:t>
            </a:r>
            <a:r>
              <a:rPr lang="en-US" sz="2600" i="1" dirty="0" err="1" smtClean="0">
                <a:latin typeface="Calibri" charset="0"/>
                <a:ea typeface="ＭＳ Ｐゴシック" charset="0"/>
              </a:rPr>
              <a:t>justas</a:t>
            </a:r>
            <a:r>
              <a:rPr lang="en-US" sz="2600" i="1" dirty="0" smtClean="0">
                <a:latin typeface="Calibri" charset="0"/>
                <a:ea typeface="ＭＳ Ｐゴシック" charset="0"/>
              </a:rPr>
              <a:t> y </a:t>
            </a:r>
            <a:r>
              <a:rPr lang="en-US" sz="2600" i="1" dirty="0" err="1" smtClean="0">
                <a:latin typeface="Calibri" charset="0"/>
                <a:ea typeface="ＭＳ Ｐゴシック" charset="0"/>
              </a:rPr>
              <a:t>cuyos</a:t>
            </a:r>
            <a:r>
              <a:rPr lang="en-US" sz="2600" i="1" dirty="0" smtClean="0">
                <a:latin typeface="Calibri" charset="0"/>
                <a:ea typeface="ＭＳ Ｐゴシック" charset="0"/>
              </a:rPr>
              <a:t> </a:t>
            </a:r>
            <a:r>
              <a:rPr lang="en-US" sz="2600" i="1" dirty="0" err="1" smtClean="0">
                <a:latin typeface="Calibri" charset="0"/>
                <a:ea typeface="ＭＳ Ｐゴシック" charset="0"/>
              </a:rPr>
              <a:t>resultados</a:t>
            </a:r>
            <a:r>
              <a:rPr lang="en-US" sz="2600" i="1" dirty="0" smtClean="0">
                <a:latin typeface="Calibri" charset="0"/>
                <a:ea typeface="ＭＳ Ｐゴシック" charset="0"/>
              </a:rPr>
              <a:t> </a:t>
            </a:r>
            <a:r>
              <a:rPr lang="en-US" sz="2600" i="1" dirty="0" err="1" smtClean="0">
                <a:latin typeface="Calibri" charset="0"/>
                <a:ea typeface="ＭＳ Ｐゴシック" charset="0"/>
              </a:rPr>
              <a:t>vayan</a:t>
            </a:r>
            <a:r>
              <a:rPr lang="en-US" sz="2600" i="1" dirty="0" smtClean="0">
                <a:latin typeface="Calibri" charset="0"/>
                <a:ea typeface="ＭＳ Ｐゴシック" charset="0"/>
              </a:rPr>
              <a:t> </a:t>
            </a:r>
            <a:r>
              <a:rPr lang="en-US" sz="2600" i="1" dirty="0" err="1" smtClean="0">
                <a:latin typeface="Calibri" charset="0"/>
                <a:ea typeface="ＭＳ Ｐゴシック" charset="0"/>
              </a:rPr>
              <a:t>orientados</a:t>
            </a:r>
            <a:r>
              <a:rPr lang="en-US" sz="2600" i="1" dirty="0" smtClean="0">
                <a:latin typeface="Calibri" charset="0"/>
                <a:ea typeface="ＭＳ Ｐゴシック" charset="0"/>
              </a:rPr>
              <a:t> a </a:t>
            </a:r>
            <a:r>
              <a:rPr lang="en-US" sz="2600" i="1" dirty="0" err="1" smtClean="0">
                <a:latin typeface="Calibri" charset="0"/>
                <a:ea typeface="ＭＳ Ｐゴシック" charset="0"/>
              </a:rPr>
              <a:t>mejorar</a:t>
            </a:r>
            <a:r>
              <a:rPr lang="en-US" sz="2600" i="1" dirty="0" smtClean="0">
                <a:latin typeface="Calibri" charset="0"/>
                <a:ea typeface="ＭＳ Ｐゴシック" charset="0"/>
              </a:rPr>
              <a:t> la </a:t>
            </a:r>
            <a:r>
              <a:rPr lang="en-US" sz="2600" i="1" dirty="0" err="1" smtClean="0">
                <a:latin typeface="Calibri" charset="0"/>
                <a:ea typeface="ＭＳ Ｐゴシック" charset="0"/>
              </a:rPr>
              <a:t>calidad</a:t>
            </a:r>
            <a:r>
              <a:rPr lang="en-US" sz="2600" i="1" dirty="0" smtClean="0">
                <a:latin typeface="Calibri" charset="0"/>
                <a:ea typeface="ＭＳ Ｐゴシック" charset="0"/>
              </a:rPr>
              <a:t> de </a:t>
            </a:r>
            <a:r>
              <a:rPr lang="en-US" sz="2600" i="1" dirty="0" err="1" smtClean="0">
                <a:latin typeface="Calibri" charset="0"/>
                <a:ea typeface="ＭＳ Ｐゴシック" charset="0"/>
              </a:rPr>
              <a:t>vida</a:t>
            </a:r>
            <a:r>
              <a:rPr lang="en-US" sz="2600" i="1" dirty="0" smtClean="0">
                <a:latin typeface="Calibri" charset="0"/>
                <a:ea typeface="ＭＳ Ｐゴシック" charset="0"/>
              </a:rPr>
              <a:t> de </a:t>
            </a:r>
            <a:r>
              <a:rPr lang="en-US" sz="2600" i="1" dirty="0" err="1" smtClean="0">
                <a:latin typeface="Calibri" charset="0"/>
                <a:ea typeface="ＭＳ Ｐゴシック" charset="0"/>
              </a:rPr>
              <a:t>las</a:t>
            </a:r>
            <a:r>
              <a:rPr lang="en-US" sz="2600" i="1" dirty="0" smtClean="0">
                <a:latin typeface="Calibri" charset="0"/>
                <a:ea typeface="ＭＳ Ｐゴシック" charset="0"/>
              </a:rPr>
              <a:t> personas y el </a:t>
            </a:r>
            <a:r>
              <a:rPr lang="en-US" sz="2600" i="1" dirty="0" err="1" smtClean="0">
                <a:latin typeface="Calibri" charset="0"/>
                <a:ea typeface="ＭＳ Ｐゴシック" charset="0"/>
              </a:rPr>
              <a:t>bienestar</a:t>
            </a:r>
            <a:r>
              <a:rPr lang="en-US" sz="2600" i="1" dirty="0" smtClean="0">
                <a:latin typeface="Calibri" charset="0"/>
                <a:ea typeface="ＭＳ Ｐゴシック" charset="0"/>
              </a:rPr>
              <a:t> </a:t>
            </a:r>
            <a:r>
              <a:rPr lang="en-US" sz="2600" i="1" dirty="0" err="1" smtClean="0">
                <a:latin typeface="Calibri" charset="0"/>
                <a:ea typeface="ＭＳ Ｐゴシック" charset="0"/>
              </a:rPr>
              <a:t>colectivo</a:t>
            </a:r>
            <a:r>
              <a:rPr lang="en-US" sz="2600" i="1" dirty="0" smtClean="0">
                <a:latin typeface="Calibri" charset="0"/>
                <a:ea typeface="ＭＳ Ｐゴシック" charset="0"/>
              </a:rPr>
              <a:t> de </a:t>
            </a:r>
            <a:r>
              <a:rPr lang="en-US" sz="2600" i="1" dirty="0" err="1" smtClean="0">
                <a:latin typeface="Calibri" charset="0"/>
                <a:ea typeface="ＭＳ Ｐゴシック" charset="0"/>
              </a:rPr>
              <a:t>nuestros</a:t>
            </a:r>
            <a:r>
              <a:rPr lang="en-US" sz="2600" i="1" dirty="0" smtClean="0">
                <a:latin typeface="Calibri" charset="0"/>
                <a:ea typeface="ＭＳ Ｐゴシック" charset="0"/>
              </a:rPr>
              <a:t> pueblos […]”</a:t>
            </a:r>
            <a:endParaRPr lang="es-ES" sz="2600" i="1" dirty="0">
              <a:latin typeface="Calibri" charset="0"/>
              <a:ea typeface="ＭＳ Ｐゴシック" charset="0"/>
            </a:endParaRPr>
          </a:p>
        </p:txBody>
      </p:sp>
      <p:pic>
        <p:nvPicPr>
          <p:cNvPr id="4" name="Imagen 3"/>
          <p:cNvPicPr>
            <a:picLocks noChangeAspect="1"/>
          </p:cNvPicPr>
          <p:nvPr/>
        </p:nvPicPr>
        <p:blipFill>
          <a:blip r:embed="rId3" cstate="print"/>
          <a:stretch>
            <a:fillRect/>
          </a:stretch>
        </p:blipFill>
        <p:spPr>
          <a:xfrm>
            <a:off x="6499860" y="5303520"/>
            <a:ext cx="2644140" cy="1554480"/>
          </a:xfrm>
          <a:prstGeom prst="rect">
            <a:avLst/>
          </a:prstGeom>
        </p:spPr>
      </p:pic>
    </p:spTree>
    <p:extLst>
      <p:ext uri="{BB962C8B-B14F-4D97-AF65-F5344CB8AC3E}">
        <p14:creationId xmlns:p14="http://schemas.microsoft.com/office/powerpoint/2010/main" val="40103631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6499860" y="5303520"/>
            <a:ext cx="2644140" cy="1554480"/>
          </a:xfrm>
          <a:prstGeom prst="rect">
            <a:avLst/>
          </a:prstGeom>
        </p:spPr>
      </p:pic>
      <p:pic>
        <p:nvPicPr>
          <p:cNvPr id="8" name="Imagen 7"/>
          <p:cNvPicPr>
            <a:picLocks noChangeAspect="1"/>
          </p:cNvPicPr>
          <p:nvPr/>
        </p:nvPicPr>
        <p:blipFill>
          <a:blip r:embed="rId3"/>
          <a:stretch>
            <a:fillRect/>
          </a:stretch>
        </p:blipFill>
        <p:spPr>
          <a:xfrm>
            <a:off x="7490006" y="0"/>
            <a:ext cx="1524000" cy="1534160"/>
          </a:xfrm>
          <a:prstGeom prst="rect">
            <a:avLst/>
          </a:prstGeom>
        </p:spPr>
      </p:pic>
      <p:pic>
        <p:nvPicPr>
          <p:cNvPr id="2" name="Imagen 1"/>
          <p:cNvPicPr>
            <a:picLocks noChangeAspect="1"/>
          </p:cNvPicPr>
          <p:nvPr/>
        </p:nvPicPr>
        <p:blipFill>
          <a:blip r:embed="rId4"/>
          <a:stretch>
            <a:fillRect/>
          </a:stretch>
        </p:blipFill>
        <p:spPr>
          <a:xfrm>
            <a:off x="107504" y="404664"/>
            <a:ext cx="7128793" cy="5052017"/>
          </a:xfrm>
          <a:prstGeom prst="rect">
            <a:avLst/>
          </a:prstGeom>
        </p:spPr>
      </p:pic>
    </p:spTree>
    <p:extLst>
      <p:ext uri="{BB962C8B-B14F-4D97-AF65-F5344CB8AC3E}">
        <p14:creationId xmlns:p14="http://schemas.microsoft.com/office/powerpoint/2010/main" val="19008247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6499860" y="5303520"/>
            <a:ext cx="2644140" cy="1554480"/>
          </a:xfrm>
          <a:prstGeom prst="rect">
            <a:avLst/>
          </a:prstGeom>
        </p:spPr>
      </p:pic>
      <p:pic>
        <p:nvPicPr>
          <p:cNvPr id="3" name="Imagen 2"/>
          <p:cNvPicPr>
            <a:picLocks noChangeAspect="1"/>
          </p:cNvPicPr>
          <p:nvPr/>
        </p:nvPicPr>
        <p:blipFill>
          <a:blip r:embed="rId3"/>
          <a:stretch>
            <a:fillRect/>
          </a:stretch>
        </p:blipFill>
        <p:spPr>
          <a:xfrm>
            <a:off x="827584" y="-2533"/>
            <a:ext cx="4605191" cy="6858000"/>
          </a:xfrm>
          <a:prstGeom prst="rect">
            <a:avLst/>
          </a:prstGeom>
        </p:spPr>
      </p:pic>
      <p:pic>
        <p:nvPicPr>
          <p:cNvPr id="8" name="Imagen 7"/>
          <p:cNvPicPr>
            <a:picLocks noChangeAspect="1"/>
          </p:cNvPicPr>
          <p:nvPr/>
        </p:nvPicPr>
        <p:blipFill>
          <a:blip r:embed="rId4"/>
          <a:stretch>
            <a:fillRect/>
          </a:stretch>
        </p:blipFill>
        <p:spPr>
          <a:xfrm>
            <a:off x="7490006" y="0"/>
            <a:ext cx="1524000" cy="1534160"/>
          </a:xfrm>
          <a:prstGeom prst="rect">
            <a:avLst/>
          </a:prstGeom>
        </p:spPr>
      </p:pic>
    </p:spTree>
    <p:extLst>
      <p:ext uri="{BB962C8B-B14F-4D97-AF65-F5344CB8AC3E}">
        <p14:creationId xmlns:p14="http://schemas.microsoft.com/office/powerpoint/2010/main" val="16341573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6499860" y="5303520"/>
            <a:ext cx="2644140" cy="1554480"/>
          </a:xfrm>
          <a:prstGeom prst="rect">
            <a:avLst/>
          </a:prstGeom>
        </p:spPr>
      </p:pic>
      <p:pic>
        <p:nvPicPr>
          <p:cNvPr id="8" name="Imagen 7"/>
          <p:cNvPicPr>
            <a:picLocks noChangeAspect="1"/>
          </p:cNvPicPr>
          <p:nvPr/>
        </p:nvPicPr>
        <p:blipFill>
          <a:blip r:embed="rId3"/>
          <a:stretch>
            <a:fillRect/>
          </a:stretch>
        </p:blipFill>
        <p:spPr>
          <a:xfrm>
            <a:off x="7490006" y="0"/>
            <a:ext cx="1524000" cy="1534160"/>
          </a:xfrm>
          <a:prstGeom prst="rect">
            <a:avLst/>
          </a:prstGeom>
        </p:spPr>
      </p:pic>
      <p:pic>
        <p:nvPicPr>
          <p:cNvPr id="2" name="Imagen 1"/>
          <p:cNvPicPr>
            <a:picLocks noChangeAspect="1"/>
          </p:cNvPicPr>
          <p:nvPr/>
        </p:nvPicPr>
        <p:blipFill>
          <a:blip r:embed="rId4"/>
          <a:stretch>
            <a:fillRect/>
          </a:stretch>
        </p:blipFill>
        <p:spPr>
          <a:xfrm>
            <a:off x="323528" y="476672"/>
            <a:ext cx="6768752" cy="4939360"/>
          </a:xfrm>
          <a:prstGeom prst="rect">
            <a:avLst/>
          </a:prstGeom>
        </p:spPr>
      </p:pic>
    </p:spTree>
    <p:extLst>
      <p:ext uri="{BB962C8B-B14F-4D97-AF65-F5344CB8AC3E}">
        <p14:creationId xmlns:p14="http://schemas.microsoft.com/office/powerpoint/2010/main" val="107888502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6499860" y="5303520"/>
            <a:ext cx="2644140" cy="1554480"/>
          </a:xfrm>
          <a:prstGeom prst="rect">
            <a:avLst/>
          </a:prstGeom>
        </p:spPr>
      </p:pic>
      <p:pic>
        <p:nvPicPr>
          <p:cNvPr id="8" name="Imagen 7"/>
          <p:cNvPicPr>
            <a:picLocks noChangeAspect="1"/>
          </p:cNvPicPr>
          <p:nvPr/>
        </p:nvPicPr>
        <p:blipFill>
          <a:blip r:embed="rId3"/>
          <a:stretch>
            <a:fillRect/>
          </a:stretch>
        </p:blipFill>
        <p:spPr>
          <a:xfrm>
            <a:off x="7490006" y="0"/>
            <a:ext cx="1524000" cy="1534160"/>
          </a:xfrm>
          <a:prstGeom prst="rect">
            <a:avLst/>
          </a:prstGeom>
        </p:spPr>
      </p:pic>
      <p:pic>
        <p:nvPicPr>
          <p:cNvPr id="5" name="Imagen 4"/>
          <p:cNvPicPr>
            <a:picLocks noChangeAspect="1"/>
          </p:cNvPicPr>
          <p:nvPr/>
        </p:nvPicPr>
        <p:blipFill>
          <a:blip r:embed="rId4"/>
          <a:stretch>
            <a:fillRect/>
          </a:stretch>
        </p:blipFill>
        <p:spPr>
          <a:xfrm>
            <a:off x="179512" y="332655"/>
            <a:ext cx="7056784" cy="5094939"/>
          </a:xfrm>
          <a:prstGeom prst="rect">
            <a:avLst/>
          </a:prstGeom>
        </p:spPr>
      </p:pic>
    </p:spTree>
    <p:extLst>
      <p:ext uri="{BB962C8B-B14F-4D97-AF65-F5344CB8AC3E}">
        <p14:creationId xmlns:p14="http://schemas.microsoft.com/office/powerpoint/2010/main" val="537958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0" y="5953600"/>
            <a:ext cx="9144000" cy="904399"/>
          </a:xfrm>
          <a:prstGeom prst="rect">
            <a:avLst/>
          </a:prstGeom>
        </p:spPr>
      </p:pic>
      <p:pic>
        <p:nvPicPr>
          <p:cNvPr id="6" name="Imagen 5"/>
          <p:cNvPicPr>
            <a:picLocks noChangeAspect="1"/>
          </p:cNvPicPr>
          <p:nvPr/>
        </p:nvPicPr>
        <p:blipFill>
          <a:blip r:embed="rId4"/>
          <a:stretch>
            <a:fillRect/>
          </a:stretch>
        </p:blipFill>
        <p:spPr>
          <a:xfrm>
            <a:off x="4465562" y="314482"/>
            <a:ext cx="4578350" cy="5805170"/>
          </a:xfrm>
          <a:prstGeom prst="rect">
            <a:avLst/>
          </a:prstGeom>
        </p:spPr>
      </p:pic>
      <p:sp>
        <p:nvSpPr>
          <p:cNvPr id="4" name="CuadroTexto 3"/>
          <p:cNvSpPr txBox="1"/>
          <p:nvPr/>
        </p:nvSpPr>
        <p:spPr>
          <a:xfrm>
            <a:off x="0" y="4357048"/>
            <a:ext cx="4465562" cy="1200329"/>
          </a:xfrm>
          <a:prstGeom prst="rect">
            <a:avLst/>
          </a:prstGeom>
          <a:noFill/>
        </p:spPr>
        <p:txBody>
          <a:bodyPr wrap="square" rtlCol="0">
            <a:spAutoFit/>
          </a:bodyPr>
          <a:lstStyle/>
          <a:p>
            <a:pPr algn="ctr"/>
            <a:r>
              <a:rPr lang="es-ES_tradnl" b="1" dirty="0" smtClean="0"/>
              <a:t>Sitio Web: </a:t>
            </a:r>
            <a:r>
              <a:rPr lang="es-ES_tradnl" b="1" dirty="0" smtClean="0">
                <a:hlinkClick r:id="rId5"/>
              </a:rPr>
              <a:t>http://www.lapromesadelgobiernoabierto.info/</a:t>
            </a:r>
            <a:endParaRPr lang="es-ES_tradnl" b="1" dirty="0" smtClean="0"/>
          </a:p>
          <a:p>
            <a:pPr algn="ctr"/>
            <a:endParaRPr lang="es-ES_tradnl" b="1" dirty="0" smtClean="0"/>
          </a:p>
        </p:txBody>
      </p:sp>
      <p:sp>
        <p:nvSpPr>
          <p:cNvPr id="7" name="Marcador de contenido 2"/>
          <p:cNvSpPr txBox="1">
            <a:spLocks/>
          </p:cNvSpPr>
          <p:nvPr/>
        </p:nvSpPr>
        <p:spPr>
          <a:xfrm>
            <a:off x="0" y="314482"/>
            <a:ext cx="4465562" cy="4042566"/>
          </a:xfrm>
          <a:prstGeom prst="rect">
            <a:avLst/>
          </a:prstGeom>
        </p:spPr>
        <p:txBody>
          <a:bodyPr vert="horz" lIns="91440" tIns="45720" rIns="91440" bIns="45720" rtlCol="0">
            <a:normAutofit fontScale="5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s-ES_tradnl" sz="3200" b="0" i="0" u="none" strike="noStrike" kern="1200" cap="none" spc="0" normalizeH="0" baseline="0" noProof="0" dirty="0" smtClean="0">
                <a:ln>
                  <a:noFill/>
                </a:ln>
                <a:solidFill>
                  <a:schemeClr val="tx1"/>
                </a:solidFill>
                <a:effectLst/>
                <a:uLnTx/>
                <a:uFillTx/>
                <a:latin typeface="+mn-lt"/>
                <a:ea typeface="+mn-ea"/>
                <a:cs typeface="+mn-cs"/>
              </a:rPr>
              <a:t>	Contenidos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s-ES_tradnl" sz="3200" dirty="0" smtClean="0"/>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s-ES_tradnl" sz="3200" b="0" i="0" u="none" strike="noStrike" kern="1200" cap="none" spc="0" normalizeH="0" baseline="0" noProof="0" dirty="0" smtClean="0">
                <a:ln>
                  <a:noFill/>
                </a:ln>
                <a:solidFill>
                  <a:schemeClr val="tx1"/>
                </a:solidFill>
                <a:effectLst/>
                <a:uLnTx/>
                <a:uFillTx/>
                <a:latin typeface="+mn-lt"/>
                <a:ea typeface="+mn-ea"/>
                <a:cs typeface="+mn-cs"/>
              </a:rPr>
              <a:t>	Capítulo 1: </a:t>
            </a:r>
            <a:r>
              <a:rPr kumimoji="0" lang="es-ES_tradnl" sz="3200" b="1" i="0" u="none" strike="noStrike" kern="1200" cap="none" spc="0" normalizeH="0" baseline="0" noProof="0" dirty="0" smtClean="0">
                <a:ln>
                  <a:noFill/>
                </a:ln>
                <a:solidFill>
                  <a:schemeClr val="tx1"/>
                </a:solidFill>
                <a:effectLst/>
                <a:uLnTx/>
                <a:uFillTx/>
                <a:latin typeface="+mn-lt"/>
                <a:ea typeface="+mn-ea"/>
                <a:cs typeface="+mn-cs"/>
              </a:rPr>
              <a:t>Los límites de la transparencia gubernamental y del acceso ciudadano a la información pública</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s-ES_tradnl" sz="3200" b="0" i="0" u="none" strike="noStrike" kern="1200" cap="none" spc="0" normalizeH="0" baseline="0" noProof="0" dirty="0" smtClean="0">
                <a:ln>
                  <a:noFill/>
                </a:ln>
                <a:solidFill>
                  <a:schemeClr val="tx1"/>
                </a:solidFill>
                <a:effectLst/>
                <a:uLnTx/>
                <a:uFillTx/>
                <a:latin typeface="+mn-lt"/>
                <a:ea typeface="+mn-ea"/>
                <a:cs typeface="+mn-cs"/>
              </a:rPr>
              <a:t>	Capítulo 2: </a:t>
            </a:r>
            <a:r>
              <a:rPr kumimoji="0" lang="es-ES_tradnl" sz="3200" b="1" i="0" u="none" strike="noStrike" kern="1200" cap="none" spc="0" normalizeH="0" baseline="0" noProof="0" dirty="0" smtClean="0">
                <a:ln>
                  <a:noFill/>
                </a:ln>
                <a:solidFill>
                  <a:schemeClr val="tx1"/>
                </a:solidFill>
                <a:effectLst/>
                <a:uLnTx/>
                <a:uFillTx/>
                <a:latin typeface="+mn-lt"/>
                <a:ea typeface="+mn-ea"/>
                <a:cs typeface="+mn-cs"/>
              </a:rPr>
              <a:t>¿Qué es el Gobierno Abierto? Una visión conceptual</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s-ES_tradnl" sz="3200" b="0" i="0" u="none" strike="noStrike" kern="1200" cap="none" spc="0" normalizeH="0" baseline="0" noProof="0" dirty="0" smtClean="0">
                <a:ln>
                  <a:noFill/>
                </a:ln>
                <a:solidFill>
                  <a:schemeClr val="tx1"/>
                </a:solidFill>
                <a:effectLst/>
                <a:uLnTx/>
                <a:uFillTx/>
                <a:latin typeface="+mn-lt"/>
                <a:ea typeface="+mn-ea"/>
                <a:cs typeface="+mn-cs"/>
              </a:rPr>
              <a:t>	Capítulo 3: </a:t>
            </a:r>
            <a:r>
              <a:rPr kumimoji="0" lang="es-ES_tradnl" sz="3200" b="1" i="0" u="none" strike="noStrike" kern="1200" cap="none" spc="0" normalizeH="0" baseline="0" noProof="0" dirty="0" smtClean="0">
                <a:ln>
                  <a:noFill/>
                </a:ln>
                <a:solidFill>
                  <a:schemeClr val="tx1"/>
                </a:solidFill>
                <a:effectLst/>
                <a:uLnTx/>
                <a:uFillTx/>
                <a:latin typeface="+mn-lt"/>
                <a:ea typeface="+mn-ea"/>
                <a:cs typeface="+mn-cs"/>
              </a:rPr>
              <a:t>¿Qué es el Gobierno Abierto Perspectivas en clave latinoamericana</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s-ES_tradnl" sz="3200" b="0" i="0" u="none" strike="noStrike" kern="1200" cap="none" spc="0" normalizeH="0" baseline="0" noProof="0" dirty="0" smtClean="0">
                <a:ln>
                  <a:noFill/>
                </a:ln>
                <a:solidFill>
                  <a:schemeClr val="tx1"/>
                </a:solidFill>
                <a:effectLst/>
                <a:uLnTx/>
                <a:uFillTx/>
                <a:latin typeface="+mn-lt"/>
                <a:ea typeface="+mn-ea"/>
                <a:cs typeface="+mn-cs"/>
              </a:rPr>
              <a:t>	Capítulo 4: </a:t>
            </a:r>
            <a:r>
              <a:rPr kumimoji="0" lang="es-ES_tradnl" sz="3200" b="1" i="0" u="none" strike="noStrike" kern="1200" cap="none" spc="0" normalizeH="0" baseline="0" noProof="0" dirty="0" smtClean="0">
                <a:ln>
                  <a:noFill/>
                </a:ln>
                <a:solidFill>
                  <a:schemeClr val="tx1"/>
                </a:solidFill>
                <a:effectLst/>
                <a:uLnTx/>
                <a:uFillTx/>
                <a:latin typeface="+mn-lt"/>
                <a:ea typeface="+mn-ea"/>
                <a:cs typeface="+mn-cs"/>
              </a:rPr>
              <a:t>¿Qué son los datos abiertos y para qué sirven?</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s-ES_tradnl" sz="3200" b="0" i="0" u="none" strike="noStrike" kern="1200" cap="none" spc="0" normalizeH="0" baseline="0" noProof="0" dirty="0" smtClean="0">
                <a:ln>
                  <a:noFill/>
                </a:ln>
                <a:solidFill>
                  <a:schemeClr val="tx1"/>
                </a:solidFill>
                <a:effectLst/>
                <a:uLnTx/>
                <a:uFillTx/>
                <a:latin typeface="+mn-lt"/>
                <a:ea typeface="+mn-ea"/>
                <a:cs typeface="+mn-cs"/>
              </a:rPr>
              <a:t>	Capítulo 5: </a:t>
            </a:r>
            <a:r>
              <a:rPr kumimoji="0" lang="es-ES_tradnl" sz="3200" b="1" i="0" u="none" strike="noStrike" kern="1200" cap="none" spc="0" normalizeH="0" baseline="0" noProof="0" dirty="0" smtClean="0">
                <a:ln>
                  <a:noFill/>
                </a:ln>
                <a:solidFill>
                  <a:schemeClr val="tx1"/>
                </a:solidFill>
                <a:effectLst/>
                <a:uLnTx/>
                <a:uFillTx/>
                <a:latin typeface="+mn-lt"/>
                <a:ea typeface="+mn-ea"/>
                <a:cs typeface="+mn-cs"/>
              </a:rPr>
              <a:t>Las organizaciones de la sociedad civil y el gobierno abierto</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s-ES_tradnl" sz="3200" b="0" i="0" u="none" strike="noStrike" kern="1200" cap="none" spc="0" normalizeH="0" baseline="0" noProof="0" dirty="0" smtClean="0">
                <a:ln>
                  <a:noFill/>
                </a:ln>
                <a:solidFill>
                  <a:schemeClr val="tx1"/>
                </a:solidFill>
                <a:effectLst/>
                <a:uLnTx/>
                <a:uFillTx/>
                <a:latin typeface="+mn-lt"/>
                <a:ea typeface="+mn-ea"/>
                <a:cs typeface="+mn-cs"/>
              </a:rPr>
              <a:t>	Capítulo 6: </a:t>
            </a:r>
            <a:r>
              <a:rPr kumimoji="0" lang="es-ES_tradnl" sz="3200" b="1" i="0" u="none" strike="noStrike" kern="1200" cap="none" spc="0" normalizeH="0" baseline="0" noProof="0" dirty="0" smtClean="0">
                <a:ln>
                  <a:noFill/>
                </a:ln>
                <a:solidFill>
                  <a:schemeClr val="tx1"/>
                </a:solidFill>
                <a:effectLst/>
                <a:uLnTx/>
                <a:uFillTx/>
                <a:latin typeface="+mn-lt"/>
                <a:ea typeface="+mn-ea"/>
                <a:cs typeface="+mn-cs"/>
              </a:rPr>
              <a:t>Políticas públicas de gobierno abierto: Algunos casos</a:t>
            </a:r>
            <a:endParaRPr kumimoji="0" lang="es-ES_tradnl" sz="32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7731307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7956376" y="116632"/>
            <a:ext cx="858520" cy="1452880"/>
          </a:xfrm>
          <a:prstGeom prst="rect">
            <a:avLst/>
          </a:prstGeom>
          <a:solidFill>
            <a:srgbClr val="FFFFFF"/>
          </a:solidFill>
          <a:ln w="9525">
            <a:noFill/>
            <a:miter lim="800000"/>
            <a:headEnd/>
            <a:tailEnd/>
          </a:ln>
        </p:spPr>
      </p:pic>
      <p:sp>
        <p:nvSpPr>
          <p:cNvPr id="5" name="Título 1"/>
          <p:cNvSpPr>
            <a:spLocks noGrp="1"/>
          </p:cNvSpPr>
          <p:nvPr>
            <p:ph type="title"/>
          </p:nvPr>
        </p:nvSpPr>
        <p:spPr>
          <a:xfrm>
            <a:off x="179512" y="260648"/>
            <a:ext cx="1314871" cy="6127328"/>
          </a:xfrm>
        </p:spPr>
        <p:txBody>
          <a:bodyPr vert="vert270">
            <a:normAutofit/>
          </a:bodyPr>
          <a:lstStyle/>
          <a:p>
            <a:r>
              <a:rPr lang="es-ES_tradnl" sz="2800" b="1" dirty="0" smtClean="0"/>
              <a:t>Manual ILPES Gobierno Abierto (2014)</a:t>
            </a:r>
          </a:p>
        </p:txBody>
      </p:sp>
      <p:pic>
        <p:nvPicPr>
          <p:cNvPr id="4" name="Picture 8" descr="Portadilla GESTION PUBLICA.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0"/>
            <a:ext cx="4975225"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404664"/>
            <a:ext cx="4629150"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115616" y="6453336"/>
            <a:ext cx="7272808" cy="230832"/>
          </a:xfrm>
          <a:prstGeom prst="rect">
            <a:avLst/>
          </a:prstGeom>
        </p:spPr>
        <p:txBody>
          <a:bodyPr wrap="square">
            <a:spAutoFit/>
          </a:bodyPr>
          <a:lstStyle/>
          <a:p>
            <a:r>
              <a:rPr lang="en-US" sz="900" dirty="0" smtClean="0">
                <a:hlinkClick r:id="rId6"/>
              </a:rPr>
              <a:t>http://www.eclac.cl/cgi-bin/getProd.asp?xml=/publicaciones/xml/2/52632/P52632.xml&amp;xsl=/tpl/p9f.xsl&amp;base=/ilpes/tpl/top-bottom.xslt</a:t>
            </a:r>
            <a:r>
              <a:rPr lang="en-US" sz="900" dirty="0" smtClean="0"/>
              <a:t> </a:t>
            </a:r>
            <a:endParaRPr lang="en-US" sz="900" dirty="0"/>
          </a:p>
        </p:txBody>
      </p:sp>
    </p:spTree>
    <p:extLst>
      <p:ext uri="{BB962C8B-B14F-4D97-AF65-F5344CB8AC3E}">
        <p14:creationId xmlns:p14="http://schemas.microsoft.com/office/powerpoint/2010/main" val="13907788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901700"/>
            <a:ext cx="9144000" cy="5041900"/>
          </a:xfrm>
          <a:prstGeom prst="rect">
            <a:avLst/>
          </a:prstGeom>
        </p:spPr>
      </p:pic>
    </p:spTree>
    <p:extLst>
      <p:ext uri="{BB962C8B-B14F-4D97-AF65-F5344CB8AC3E}">
        <p14:creationId xmlns:p14="http://schemas.microsoft.com/office/powerpoint/2010/main" val="9663266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69809"/>
            <a:ext cx="9144000" cy="5924282"/>
          </a:xfrm>
          <a:prstGeom prst="rect">
            <a:avLst/>
          </a:prstGeom>
        </p:spPr>
      </p:pic>
      <p:sp>
        <p:nvSpPr>
          <p:cNvPr id="3" name="CuadroTexto 2"/>
          <p:cNvSpPr txBox="1"/>
          <p:nvPr/>
        </p:nvSpPr>
        <p:spPr>
          <a:xfrm>
            <a:off x="2473896" y="6272647"/>
            <a:ext cx="4537908" cy="369332"/>
          </a:xfrm>
          <a:prstGeom prst="rect">
            <a:avLst/>
          </a:prstGeom>
          <a:noFill/>
        </p:spPr>
        <p:txBody>
          <a:bodyPr wrap="none" rtlCol="0">
            <a:spAutoFit/>
          </a:bodyPr>
          <a:lstStyle/>
          <a:p>
            <a:r>
              <a:rPr lang="es-ES" dirty="0">
                <a:hlinkClick r:id="rId3"/>
              </a:rPr>
              <a:t>http://biblioguias.cepal.org/</a:t>
            </a:r>
            <a:r>
              <a:rPr lang="es-ES" dirty="0" smtClean="0">
                <a:hlinkClick r:id="rId3"/>
              </a:rPr>
              <a:t>GobiernoAbierto</a:t>
            </a:r>
            <a:r>
              <a:rPr lang="es-ES" dirty="0" smtClean="0"/>
              <a:t> </a:t>
            </a:r>
            <a:endParaRPr lang="es-ES" dirty="0"/>
          </a:p>
        </p:txBody>
      </p:sp>
    </p:spTree>
    <p:extLst>
      <p:ext uri="{BB962C8B-B14F-4D97-AF65-F5344CB8AC3E}">
        <p14:creationId xmlns:p14="http://schemas.microsoft.com/office/powerpoint/2010/main" val="384132790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79512" y="260648"/>
            <a:ext cx="1314871" cy="6127328"/>
          </a:xfrm>
        </p:spPr>
        <p:txBody>
          <a:bodyPr vert="vert270">
            <a:normAutofit/>
          </a:bodyPr>
          <a:lstStyle/>
          <a:p>
            <a:r>
              <a:rPr lang="es-ES_tradnl" sz="2800" b="1" dirty="0" smtClean="0"/>
              <a:t>42 Voces sobre Gobierno Abierto (2014)</a:t>
            </a:r>
          </a:p>
        </p:txBody>
      </p:sp>
      <p:sp>
        <p:nvSpPr>
          <p:cNvPr id="8" name="Rectángulo 7"/>
          <p:cNvSpPr/>
          <p:nvPr/>
        </p:nvSpPr>
        <p:spPr>
          <a:xfrm>
            <a:off x="1691680" y="5373216"/>
            <a:ext cx="7128792" cy="369332"/>
          </a:xfrm>
          <a:prstGeom prst="rect">
            <a:avLst/>
          </a:prstGeom>
        </p:spPr>
        <p:txBody>
          <a:bodyPr wrap="square">
            <a:spAutoFit/>
          </a:bodyPr>
          <a:lstStyle/>
          <a:p>
            <a:r>
              <a:rPr lang="es-ES" dirty="0">
                <a:hlinkClick r:id="rId3"/>
              </a:rPr>
              <a:t>http://www.xarxaip.cat/wp-content/uploads/2014/05/42-voces1.</a:t>
            </a:r>
            <a:r>
              <a:rPr lang="es-ES" dirty="0" smtClean="0">
                <a:hlinkClick r:id="rId3"/>
              </a:rPr>
              <a:t>pdf</a:t>
            </a:r>
            <a:r>
              <a:rPr lang="es-ES" dirty="0" smtClean="0"/>
              <a:t> </a:t>
            </a:r>
            <a:endParaRPr lang="es-ES" dirty="0"/>
          </a:p>
        </p:txBody>
      </p:sp>
      <p:pic>
        <p:nvPicPr>
          <p:cNvPr id="9" name="Imagen 8"/>
          <p:cNvPicPr>
            <a:picLocks noChangeAspect="1"/>
          </p:cNvPicPr>
          <p:nvPr/>
        </p:nvPicPr>
        <p:blipFill>
          <a:blip r:embed="rId4"/>
          <a:stretch>
            <a:fillRect/>
          </a:stretch>
        </p:blipFill>
        <p:spPr>
          <a:xfrm>
            <a:off x="1691680" y="548680"/>
            <a:ext cx="6441440" cy="4409440"/>
          </a:xfrm>
          <a:prstGeom prst="rect">
            <a:avLst/>
          </a:prstGeom>
        </p:spPr>
      </p:pic>
    </p:spTree>
    <p:extLst>
      <p:ext uri="{BB962C8B-B14F-4D97-AF65-F5344CB8AC3E}">
        <p14:creationId xmlns:p14="http://schemas.microsoft.com/office/powerpoint/2010/main" val="4019252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521021" y="275756"/>
            <a:ext cx="1727200" cy="1765300"/>
          </a:xfrm>
          <a:prstGeom prst="rect">
            <a:avLst/>
          </a:prstGeom>
        </p:spPr>
      </p:pic>
      <p:pic>
        <p:nvPicPr>
          <p:cNvPr id="6" name="Imagen 5">
            <a:hlinkClick r:id="rId4"/>
          </p:cNvPr>
          <p:cNvPicPr>
            <a:picLocks noChangeAspect="1"/>
          </p:cNvPicPr>
          <p:nvPr/>
        </p:nvPicPr>
        <p:blipFill>
          <a:blip r:embed="rId5"/>
          <a:stretch>
            <a:fillRect/>
          </a:stretch>
        </p:blipFill>
        <p:spPr>
          <a:xfrm>
            <a:off x="0" y="25400"/>
            <a:ext cx="9144000" cy="6802951"/>
          </a:xfrm>
          <a:prstGeom prst="rect">
            <a:avLst/>
          </a:prstGeom>
        </p:spPr>
      </p:pic>
    </p:spTree>
    <p:extLst>
      <p:ext uri="{BB962C8B-B14F-4D97-AF65-F5344CB8AC3E}">
        <p14:creationId xmlns:p14="http://schemas.microsoft.com/office/powerpoint/2010/main" val="33828067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036348"/>
            <a:ext cx="8229600" cy="821651"/>
          </a:xfrm>
        </p:spPr>
        <p:txBody>
          <a:bodyPr>
            <a:normAutofit/>
          </a:bodyPr>
          <a:lstStyle/>
          <a:p>
            <a:r>
              <a:rPr lang="es-ES_tradnl" sz="3200" dirty="0" smtClean="0">
                <a:hlinkClick r:id="rId2"/>
              </a:rPr>
              <a:t>http://opengovstandards.org/</a:t>
            </a:r>
            <a:r>
              <a:rPr lang="es-ES_tradnl" sz="3200" dirty="0" smtClean="0"/>
              <a:t> </a:t>
            </a:r>
            <a:endParaRPr lang="es-ES_tradnl" sz="3200" dirty="0"/>
          </a:p>
        </p:txBody>
      </p:sp>
      <p:pic>
        <p:nvPicPr>
          <p:cNvPr id="4" name="Imagen 3"/>
          <p:cNvPicPr>
            <a:picLocks noChangeAspect="1"/>
          </p:cNvPicPr>
          <p:nvPr/>
        </p:nvPicPr>
        <p:blipFill>
          <a:blip r:embed="rId3"/>
          <a:stretch>
            <a:fillRect/>
          </a:stretch>
        </p:blipFill>
        <p:spPr>
          <a:xfrm>
            <a:off x="179512" y="116632"/>
            <a:ext cx="5158740" cy="5974080"/>
          </a:xfrm>
          <a:prstGeom prst="rect">
            <a:avLst/>
          </a:prstGeom>
        </p:spPr>
      </p:pic>
      <p:pic>
        <p:nvPicPr>
          <p:cNvPr id="3" name="Imagen 2"/>
          <p:cNvPicPr>
            <a:picLocks noChangeAspect="1"/>
          </p:cNvPicPr>
          <p:nvPr/>
        </p:nvPicPr>
        <p:blipFill>
          <a:blip r:embed="rId4"/>
          <a:stretch>
            <a:fillRect/>
          </a:stretch>
        </p:blipFill>
        <p:spPr>
          <a:xfrm>
            <a:off x="5387340" y="620688"/>
            <a:ext cx="3756660" cy="5372100"/>
          </a:xfrm>
          <a:prstGeom prst="rect">
            <a:avLst/>
          </a:prstGeom>
        </p:spPr>
      </p:pic>
    </p:spTree>
    <p:extLst>
      <p:ext uri="{BB962C8B-B14F-4D97-AF65-F5344CB8AC3E}">
        <p14:creationId xmlns:p14="http://schemas.microsoft.com/office/powerpoint/2010/main" val="26489725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Algunas ideas para seguir el viaje…</a:t>
            </a:r>
            <a:endParaRPr lang="es-ES_tradnl" dirty="0"/>
          </a:p>
        </p:txBody>
      </p:sp>
      <p:sp>
        <p:nvSpPr>
          <p:cNvPr id="3" name="Marcador de contenido 2"/>
          <p:cNvSpPr>
            <a:spLocks noGrp="1"/>
          </p:cNvSpPr>
          <p:nvPr>
            <p:ph idx="1"/>
          </p:nvPr>
        </p:nvSpPr>
        <p:spPr>
          <a:xfrm>
            <a:off x="457200" y="1600199"/>
            <a:ext cx="8229600" cy="5257801"/>
          </a:xfrm>
        </p:spPr>
        <p:txBody>
          <a:bodyPr>
            <a:normAutofit fontScale="40000" lnSpcReduction="20000"/>
          </a:bodyPr>
          <a:lstStyle/>
          <a:p>
            <a:r>
              <a:rPr lang="es-ES_tradnl" sz="4364" i="1" dirty="0" smtClean="0"/>
              <a:t>Hablamos del </a:t>
            </a:r>
            <a:r>
              <a:rPr lang="es-ES_tradnl" sz="4364" b="1" i="1" dirty="0" smtClean="0"/>
              <a:t>legítimo ejercicio de los derechos humanos, de reducir asimetrías (sociales, económicas, políticas…), de reconfigurar las relaciones y espacios de poder para alcanzar el anhelado bienestar colectivo… Es un instrumento para la justicia social y el acceso a bienes y servicios públicos de calidad, desde una ética pública a disposición de nuestros pueblos, de nuestra gente… Es política, </a:t>
            </a:r>
            <a:r>
              <a:rPr lang="es-ES_tradnl" sz="4364" i="1" dirty="0" smtClean="0"/>
              <a:t>en el más amplio y complejo sentido que ello conlleva…</a:t>
            </a:r>
          </a:p>
          <a:p>
            <a:r>
              <a:rPr lang="es-ES_tradnl" sz="4364" b="1" i="1" dirty="0" smtClean="0"/>
              <a:t>Es más que tecnología, plataformas digitales y apertura de datos en formatos abiertos… Es un nuevo paradigma que está cambiando la forma y fondo de cómo entendemos y ejercemos el poder en el siglo XXI</a:t>
            </a:r>
          </a:p>
          <a:p>
            <a:r>
              <a:rPr lang="es-ES_tradnl" sz="4364" b="1" i="1" dirty="0" smtClean="0"/>
              <a:t>Desde el Gobierno Abierto al Estado Abierto… Y </a:t>
            </a:r>
            <a:r>
              <a:rPr lang="es-ES_tradnl" sz="4364" b="1" i="1" dirty="0"/>
              <a:t>m</a:t>
            </a:r>
            <a:r>
              <a:rPr lang="es-ES_tradnl" sz="4364" b="1" i="1" dirty="0" smtClean="0"/>
              <a:t>ás allá </a:t>
            </a:r>
            <a:r>
              <a:rPr lang="es-ES_tradnl" sz="4364" dirty="0" smtClean="0"/>
              <a:t>[Se requiere </a:t>
            </a:r>
            <a:r>
              <a:rPr lang="es-ES_tradnl" sz="4364" b="1" i="1" dirty="0" smtClean="0"/>
              <a:t>predicar con el ejemplo</a:t>
            </a:r>
            <a:r>
              <a:rPr lang="es-ES_tradnl" sz="4364" dirty="0" smtClean="0"/>
              <a:t>… Desde los </a:t>
            </a:r>
            <a:r>
              <a:rPr lang="es-ES_tradnl" sz="4364" b="1" dirty="0" smtClean="0"/>
              <a:t>gobiernos, el Congreso, el Poder Judicial, los municipios, los órganos garantes, las universidades y centros científicos y tecnológicos… Las OSC/ONG, los organismos internacionales y el sector privado</a:t>
            </a:r>
            <a:r>
              <a:rPr lang="es-ES_tradnl" sz="4364" dirty="0" smtClean="0"/>
              <a:t>]</a:t>
            </a:r>
          </a:p>
          <a:p>
            <a:r>
              <a:rPr lang="es-ES_tradnl" sz="4364" dirty="0" smtClean="0"/>
              <a:t>En otras palabras el Gobierno Abierto no debe agotarse a ser parte de AGA… Es una plataforma de base (piso), no techo… Condición necesaria pero no suficiente!</a:t>
            </a:r>
          </a:p>
          <a:p>
            <a:r>
              <a:rPr lang="es-ES_tradnl" sz="4364" dirty="0" smtClean="0"/>
              <a:t>En definitiva: </a:t>
            </a:r>
            <a:r>
              <a:rPr lang="es-ES_tradnl" sz="4364" b="1" i="1" dirty="0" smtClean="0"/>
              <a:t>Es una nueva forma de gobernar: por, para y a través de la ciudadanía como protagonista y eje de la política pública… Es una vía, entre muchas otras, para mejorar nuestros sistemas democráticos y facilitar la consolidación de un nuevo modelo de gobernanza para el siglo XXI, con apertura, transparencia y rendición de cuentas, participación ciudadana y colaboración cívica… </a:t>
            </a:r>
          </a:p>
          <a:p>
            <a:pPr>
              <a:buNone/>
            </a:pPr>
            <a:endParaRPr lang="es-ES_tradnl" dirty="0" smtClean="0"/>
          </a:p>
        </p:txBody>
      </p:sp>
    </p:spTree>
    <p:extLst>
      <p:ext uri="{BB962C8B-B14F-4D97-AF65-F5344CB8AC3E}">
        <p14:creationId xmlns:p14="http://schemas.microsoft.com/office/powerpoint/2010/main" val="20933222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915816" y="0"/>
            <a:ext cx="5348440" cy="6858000"/>
          </a:xfrm>
          <a:prstGeom prst="rect">
            <a:avLst/>
          </a:prstGeom>
        </p:spPr>
      </p:pic>
      <p:sp>
        <p:nvSpPr>
          <p:cNvPr id="6" name="Título 1"/>
          <p:cNvSpPr>
            <a:spLocks noGrp="1"/>
          </p:cNvSpPr>
          <p:nvPr>
            <p:ph type="title"/>
          </p:nvPr>
        </p:nvSpPr>
        <p:spPr>
          <a:xfrm>
            <a:off x="539552" y="620688"/>
            <a:ext cx="1314871" cy="3384376"/>
          </a:xfrm>
        </p:spPr>
        <p:txBody>
          <a:bodyPr vert="vert270">
            <a:normAutofit/>
          </a:bodyPr>
          <a:lstStyle/>
          <a:p>
            <a:r>
              <a:rPr lang="es-ES_tradnl" sz="2800" b="1" dirty="0" smtClean="0"/>
              <a:t>#</a:t>
            </a:r>
            <a:r>
              <a:rPr lang="es-ES_tradnl" sz="2800" b="1" dirty="0" err="1" smtClean="0"/>
              <a:t>OGPSanJose</a:t>
            </a:r>
            <a:endParaRPr lang="es-ES_tradnl" sz="2800" b="1" dirty="0" smtClean="0"/>
          </a:p>
        </p:txBody>
      </p:sp>
      <p:pic>
        <p:nvPicPr>
          <p:cNvPr id="7" name="Imagen 6"/>
          <p:cNvPicPr>
            <a:picLocks noChangeAspect="1"/>
          </p:cNvPicPr>
          <p:nvPr/>
        </p:nvPicPr>
        <p:blipFill>
          <a:blip r:embed="rId3"/>
          <a:stretch>
            <a:fillRect/>
          </a:stretch>
        </p:blipFill>
        <p:spPr>
          <a:xfrm>
            <a:off x="755576" y="4365104"/>
            <a:ext cx="1117600" cy="1117600"/>
          </a:xfrm>
          <a:prstGeom prst="rect">
            <a:avLst/>
          </a:prstGeom>
        </p:spPr>
      </p:pic>
    </p:spTree>
    <p:extLst>
      <p:ext uri="{BB962C8B-B14F-4D97-AF65-F5344CB8AC3E}">
        <p14:creationId xmlns:p14="http://schemas.microsoft.com/office/powerpoint/2010/main" val="83478075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915816" y="0"/>
            <a:ext cx="5348440" cy="6858000"/>
          </a:xfrm>
          <a:prstGeom prst="rect">
            <a:avLst/>
          </a:prstGeom>
        </p:spPr>
      </p:pic>
      <p:pic>
        <p:nvPicPr>
          <p:cNvPr id="3" name="Imagen 2"/>
          <p:cNvPicPr>
            <a:picLocks noChangeAspect="1"/>
          </p:cNvPicPr>
          <p:nvPr/>
        </p:nvPicPr>
        <p:blipFill>
          <a:blip r:embed="rId3"/>
          <a:stretch>
            <a:fillRect/>
          </a:stretch>
        </p:blipFill>
        <p:spPr>
          <a:xfrm>
            <a:off x="107504" y="2636912"/>
            <a:ext cx="2821940" cy="1397000"/>
          </a:xfrm>
          <a:prstGeom prst="rect">
            <a:avLst/>
          </a:prstGeom>
        </p:spPr>
      </p:pic>
      <p:pic>
        <p:nvPicPr>
          <p:cNvPr id="8" name="Imagen 7"/>
          <p:cNvPicPr>
            <a:picLocks noChangeAspect="1"/>
          </p:cNvPicPr>
          <p:nvPr/>
        </p:nvPicPr>
        <p:blipFill>
          <a:blip r:embed="rId4"/>
          <a:stretch>
            <a:fillRect/>
          </a:stretch>
        </p:blipFill>
        <p:spPr>
          <a:xfrm>
            <a:off x="179512" y="4581128"/>
            <a:ext cx="2713228" cy="2080256"/>
          </a:xfrm>
          <a:prstGeom prst="rect">
            <a:avLst/>
          </a:prstGeom>
        </p:spPr>
      </p:pic>
      <p:sp>
        <p:nvSpPr>
          <p:cNvPr id="9" name="Anillo 8"/>
          <p:cNvSpPr/>
          <p:nvPr/>
        </p:nvSpPr>
        <p:spPr>
          <a:xfrm>
            <a:off x="2483768" y="3501008"/>
            <a:ext cx="6192688" cy="2664296"/>
          </a:xfrm>
          <a:prstGeom prst="donut">
            <a:avLst>
              <a:gd name="adj" fmla="val 5420"/>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pic>
        <p:nvPicPr>
          <p:cNvPr id="10" name="Imagen 9"/>
          <p:cNvPicPr>
            <a:picLocks noChangeAspect="1"/>
          </p:cNvPicPr>
          <p:nvPr/>
        </p:nvPicPr>
        <p:blipFill>
          <a:blip r:embed="rId5"/>
          <a:stretch>
            <a:fillRect/>
          </a:stretch>
        </p:blipFill>
        <p:spPr>
          <a:xfrm>
            <a:off x="755576" y="764704"/>
            <a:ext cx="1117600" cy="1117600"/>
          </a:xfrm>
          <a:prstGeom prst="rect">
            <a:avLst/>
          </a:prstGeom>
        </p:spPr>
      </p:pic>
    </p:spTree>
    <p:extLst>
      <p:ext uri="{BB962C8B-B14F-4D97-AF65-F5344CB8AC3E}">
        <p14:creationId xmlns:p14="http://schemas.microsoft.com/office/powerpoint/2010/main" val="91268980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27584" y="476672"/>
            <a:ext cx="7637312" cy="4708982"/>
          </a:xfrm>
          <a:prstGeom prst="rect">
            <a:avLst/>
          </a:prstGeom>
        </p:spPr>
        <p:txBody>
          <a:bodyPr wrap="square">
            <a:spAutoFit/>
          </a:bodyPr>
          <a:lstStyle/>
          <a:p>
            <a:endParaRPr lang="es-ES_tradnl" sz="2000" b="1" i="1" dirty="0" smtClean="0"/>
          </a:p>
          <a:p>
            <a:r>
              <a:rPr lang="es-ES_tradnl" sz="2800" b="1" i="1" dirty="0" smtClean="0"/>
              <a:t>“La democracia, más que un sistema político, es el espacio efectivo de realización de los seres humanos como seres autónomos, colaboradores, respetuosos, responsables, imaginativos, abiertos, con la posibilidad de estar continuamente generando un espacio de convivencia en el mutuo respeto y la colaboración…”</a:t>
            </a:r>
          </a:p>
          <a:p>
            <a:endParaRPr lang="es-ES_tradnl" sz="2800" dirty="0" smtClean="0"/>
          </a:p>
          <a:p>
            <a:pPr algn="r"/>
            <a:r>
              <a:rPr lang="es-ES_tradnl" sz="2800" dirty="0" smtClean="0"/>
              <a:t> Humberto Maturana, 1990</a:t>
            </a:r>
          </a:p>
          <a:p>
            <a:endParaRPr lang="es-ES_tradnl" sz="2800" dirty="0"/>
          </a:p>
        </p:txBody>
      </p:sp>
      <p:pic>
        <p:nvPicPr>
          <p:cNvPr id="5" name="Imagen 4"/>
          <p:cNvPicPr>
            <a:picLocks noChangeAspect="1"/>
          </p:cNvPicPr>
          <p:nvPr/>
        </p:nvPicPr>
        <p:blipFill>
          <a:blip r:embed="rId2"/>
          <a:stretch>
            <a:fillRect/>
          </a:stretch>
        </p:blipFill>
        <p:spPr>
          <a:xfrm>
            <a:off x="323528" y="4869160"/>
            <a:ext cx="1727200" cy="1765300"/>
          </a:xfrm>
          <a:prstGeom prst="rect">
            <a:avLst/>
          </a:prstGeom>
        </p:spPr>
      </p:pic>
    </p:spTree>
    <p:extLst>
      <p:ext uri="{BB962C8B-B14F-4D97-AF65-F5344CB8AC3E}">
        <p14:creationId xmlns:p14="http://schemas.microsoft.com/office/powerpoint/2010/main" val="28586607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800100" y="177800"/>
            <a:ext cx="7543800" cy="6489700"/>
          </a:xfrm>
          <a:prstGeom prst="rect">
            <a:avLst/>
          </a:prstGeom>
        </p:spPr>
      </p:pic>
    </p:spTree>
    <p:extLst>
      <p:ext uri="{BB962C8B-B14F-4D97-AF65-F5344CB8AC3E}">
        <p14:creationId xmlns:p14="http://schemas.microsoft.com/office/powerpoint/2010/main" val="6018938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57200" y="4639451"/>
            <a:ext cx="8229600" cy="1684313"/>
          </a:xfrm>
        </p:spPr>
        <p:txBody>
          <a:bodyPr>
            <a:normAutofit/>
          </a:bodyPr>
          <a:lstStyle/>
          <a:p>
            <a:r>
              <a:rPr lang="es-ES_tradnl" b="1" dirty="0" smtClean="0">
                <a:solidFill>
                  <a:schemeClr val="bg1"/>
                </a:solidFill>
              </a:rPr>
              <a:t>Gobierno Abierto… </a:t>
            </a:r>
            <a:br>
              <a:rPr lang="es-ES_tradnl" b="1" dirty="0" smtClean="0">
                <a:solidFill>
                  <a:schemeClr val="bg1"/>
                </a:solidFill>
              </a:rPr>
            </a:br>
            <a:endParaRPr lang="es-ES_tradnl" b="1" dirty="0">
              <a:solidFill>
                <a:schemeClr val="bg1"/>
              </a:solidFill>
            </a:endParaRPr>
          </a:p>
        </p:txBody>
      </p:sp>
      <p:pic>
        <p:nvPicPr>
          <p:cNvPr id="4" name="Imagen 3"/>
          <p:cNvPicPr>
            <a:picLocks noChangeAspect="1"/>
          </p:cNvPicPr>
          <p:nvPr/>
        </p:nvPicPr>
        <p:blipFill>
          <a:blip r:embed="rId2"/>
          <a:stretch>
            <a:fillRect/>
          </a:stretch>
        </p:blipFill>
        <p:spPr>
          <a:xfrm>
            <a:off x="0" y="673100"/>
            <a:ext cx="9144000" cy="5511452"/>
          </a:xfrm>
          <a:prstGeom prst="rect">
            <a:avLst/>
          </a:prstGeom>
        </p:spPr>
      </p:pic>
    </p:spTree>
    <p:extLst>
      <p:ext uri="{BB962C8B-B14F-4D97-AF65-F5344CB8AC3E}">
        <p14:creationId xmlns:p14="http://schemas.microsoft.com/office/powerpoint/2010/main" val="27531383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n 7" descr="OK.jpg"/>
          <p:cNvPicPr>
            <a:picLocks noChangeAspect="1"/>
          </p:cNvPicPr>
          <p:nvPr/>
        </p:nvPicPr>
        <p:blipFill>
          <a:blip r:embed="rId2" cstate="print">
            <a:extLst>
              <a:ext uri="{28A0092B-C50C-407E-A947-70E740481C1C}">
                <a14:useLocalDpi xmlns:a14="http://schemas.microsoft.com/office/drawing/2010/main" val="0"/>
              </a:ext>
            </a:extLst>
          </a:blip>
          <a:srcRect b="295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CuadroTexto 6"/>
          <p:cNvSpPr txBox="1">
            <a:spLocks noChangeArrowheads="1"/>
          </p:cNvSpPr>
          <p:nvPr/>
        </p:nvSpPr>
        <p:spPr bwMode="auto">
          <a:xfrm>
            <a:off x="1475656" y="1412776"/>
            <a:ext cx="604867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s-ES_tradnl" altLang="en-US" sz="2400" b="1" dirty="0" smtClean="0">
                <a:solidFill>
                  <a:srgbClr val="4F81BD"/>
                </a:solidFill>
                <a:latin typeface="Verdana" pitchFamily="34" charset="0"/>
                <a:ea typeface="Verdana" pitchFamily="34" charset="0"/>
                <a:cs typeface="Verdana" pitchFamily="34" charset="0"/>
              </a:rPr>
              <a:t>¿Qué es el Gobierno Abierto?</a:t>
            </a:r>
          </a:p>
          <a:p>
            <a:pPr algn="ctr"/>
            <a:endParaRPr lang="es-ES_tradnl" altLang="en-US" sz="2400" b="1" dirty="0">
              <a:solidFill>
                <a:srgbClr val="4F81BD"/>
              </a:solidFill>
              <a:latin typeface="Verdana" pitchFamily="34" charset="0"/>
              <a:ea typeface="Verdana" pitchFamily="34" charset="0"/>
              <a:cs typeface="Verdana" pitchFamily="34" charset="0"/>
            </a:endParaRPr>
          </a:p>
          <a:p>
            <a:pPr algn="ctr"/>
            <a:r>
              <a:rPr lang="es-ES_tradnl" altLang="en-US" sz="2400" b="1" dirty="0" smtClean="0">
                <a:solidFill>
                  <a:srgbClr val="4F81BD"/>
                </a:solidFill>
                <a:latin typeface="Verdana" pitchFamily="34" charset="0"/>
                <a:ea typeface="Verdana" pitchFamily="34" charset="0"/>
                <a:cs typeface="Verdana" pitchFamily="34" charset="0"/>
              </a:rPr>
              <a:t>¿Cuáles son los desafíos emergentes y oportunidades que tenemos en el contexto de las llamadas políticas y planes de Gobierno Abierto en la región?</a:t>
            </a:r>
            <a:endParaRPr lang="es-ES_tradnl" altLang="en-US" sz="2400" b="1" dirty="0">
              <a:solidFill>
                <a:srgbClr val="4F81BD"/>
              </a:solidFill>
              <a:latin typeface="Verdana" pitchFamily="34" charset="0"/>
              <a:ea typeface="Verdana" pitchFamily="34" charset="0"/>
              <a:cs typeface="Verdan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39552" y="764704"/>
            <a:ext cx="8064500" cy="5257800"/>
          </a:xfrm>
          <a:prstGeom prst="rect">
            <a:avLst/>
          </a:prstGeom>
        </p:spPr>
      </p:pic>
    </p:spTree>
    <p:extLst>
      <p:ext uri="{BB962C8B-B14F-4D97-AF65-F5344CB8AC3E}">
        <p14:creationId xmlns:p14="http://schemas.microsoft.com/office/powerpoint/2010/main" val="27092408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12900" y="0"/>
            <a:ext cx="5912412" cy="6858000"/>
          </a:xfrm>
          <a:prstGeom prst="rect">
            <a:avLst/>
          </a:prstGeom>
        </p:spPr>
      </p:pic>
    </p:spTree>
    <p:extLst>
      <p:ext uri="{BB962C8B-B14F-4D97-AF65-F5344CB8AC3E}">
        <p14:creationId xmlns:p14="http://schemas.microsoft.com/office/powerpoint/2010/main" val="4317403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 Marcador de contenido"/>
          <p:cNvSpPr>
            <a:spLocks noGrp="1"/>
          </p:cNvSpPr>
          <p:nvPr>
            <p:ph idx="1"/>
          </p:nvPr>
        </p:nvSpPr>
        <p:spPr>
          <a:xfrm>
            <a:off x="467544" y="836712"/>
            <a:ext cx="8229600" cy="5544616"/>
          </a:xfrm>
        </p:spPr>
        <p:txBody>
          <a:bodyPr>
            <a:normAutofit fontScale="92500" lnSpcReduction="10000"/>
          </a:bodyPr>
          <a:lstStyle/>
          <a:p>
            <a:pPr algn="just" eaLnBrk="1" hangingPunct="1">
              <a:buFont typeface="Arial" charset="0"/>
              <a:buNone/>
            </a:pPr>
            <a:r>
              <a:rPr lang="es-ES_tradnl" sz="2400" dirty="0" smtClean="0"/>
              <a:t>			</a:t>
            </a:r>
          </a:p>
          <a:p>
            <a:pPr algn="just" eaLnBrk="1" hangingPunct="1">
              <a:buFont typeface="Arial" charset="0"/>
              <a:buNone/>
            </a:pPr>
            <a:r>
              <a:rPr lang="es-ES_tradnl" sz="2400" dirty="0" smtClean="0"/>
              <a:t>	</a:t>
            </a:r>
          </a:p>
          <a:p>
            <a:pPr algn="just" eaLnBrk="1" hangingPunct="1">
              <a:buFont typeface="Arial" charset="0"/>
              <a:buNone/>
            </a:pPr>
            <a:endParaRPr lang="es-ES_tradnl" sz="2400" b="1" dirty="0" smtClean="0"/>
          </a:p>
          <a:p>
            <a:pPr algn="just" eaLnBrk="1" hangingPunct="1">
              <a:buFont typeface="Arial" charset="0"/>
              <a:buNone/>
            </a:pPr>
            <a:endParaRPr lang="es-ES_tradnl" sz="2400" b="1" dirty="0" smtClean="0"/>
          </a:p>
          <a:p>
            <a:pPr algn="just" eaLnBrk="1" hangingPunct="1">
              <a:buFont typeface="Arial" charset="0"/>
              <a:buNone/>
            </a:pPr>
            <a:r>
              <a:rPr lang="es-ES_tradnl" b="1" dirty="0" smtClean="0"/>
              <a:t>¡Muchas gracias!</a:t>
            </a:r>
          </a:p>
          <a:p>
            <a:pPr algn="just" eaLnBrk="1" hangingPunct="1">
              <a:buFont typeface="Arial" charset="0"/>
              <a:buNone/>
            </a:pPr>
            <a:r>
              <a:rPr lang="es-ES_tradnl" b="1" dirty="0" smtClean="0"/>
              <a:t>…Y qué la fuerza de lo abierto nos acompañe!</a:t>
            </a:r>
          </a:p>
          <a:p>
            <a:pPr algn="just" eaLnBrk="1" hangingPunct="1">
              <a:buFont typeface="Arial" charset="0"/>
              <a:buNone/>
            </a:pPr>
            <a:endParaRPr lang="es-ES_tradnl" b="1" dirty="0" smtClean="0"/>
          </a:p>
          <a:p>
            <a:pPr algn="just" eaLnBrk="1" hangingPunct="1">
              <a:buFont typeface="Arial" charset="0"/>
              <a:buNone/>
            </a:pPr>
            <a:endParaRPr lang="es-ES_tradnl" sz="2400" dirty="0" smtClean="0"/>
          </a:p>
          <a:p>
            <a:pPr algn="just">
              <a:buNone/>
            </a:pPr>
            <a:r>
              <a:rPr lang="es-ES_tradnl" sz="2400" dirty="0" smtClean="0"/>
              <a:t>	</a:t>
            </a:r>
            <a:r>
              <a:rPr lang="es-ES_tradnl" sz="2400" b="1" dirty="0" smtClean="0"/>
              <a:t>Álvaro V. Ramírez-Alujas  - En </a:t>
            </a:r>
            <a:r>
              <a:rPr lang="es-ES_tradnl" sz="2400" b="1" dirty="0" err="1" smtClean="0"/>
              <a:t>Twitter</a:t>
            </a:r>
            <a:r>
              <a:rPr lang="es-ES_tradnl" sz="2400" b="1" dirty="0" smtClean="0"/>
              <a:t>: </a:t>
            </a:r>
            <a:r>
              <a:rPr lang="es-ES_tradnl" sz="2400" dirty="0" smtClean="0">
                <a:solidFill>
                  <a:srgbClr val="0000FF"/>
                </a:solidFill>
              </a:rPr>
              <a:t>@</a:t>
            </a:r>
            <a:r>
              <a:rPr lang="es-ES_tradnl" sz="2400" dirty="0" err="1" smtClean="0">
                <a:solidFill>
                  <a:srgbClr val="0000FF"/>
                </a:solidFill>
              </a:rPr>
              <a:t>redmatriz</a:t>
            </a:r>
            <a:endParaRPr lang="es-ES_tradnl" sz="2400" dirty="0" smtClean="0"/>
          </a:p>
          <a:p>
            <a:pPr algn="just" eaLnBrk="1" hangingPunct="1">
              <a:buFont typeface="Arial" charset="0"/>
              <a:buNone/>
            </a:pPr>
            <a:r>
              <a:rPr lang="es-ES_tradnl" sz="2400" dirty="0" smtClean="0"/>
              <a:t>	</a:t>
            </a:r>
          </a:p>
          <a:p>
            <a:pPr algn="just" eaLnBrk="1" hangingPunct="1">
              <a:buFont typeface="Arial" charset="0"/>
              <a:buNone/>
            </a:pPr>
            <a:r>
              <a:rPr lang="es-ES_tradnl" sz="2400" dirty="0"/>
              <a:t>	</a:t>
            </a:r>
            <a:r>
              <a:rPr lang="es-ES_tradnl" sz="2400" dirty="0" smtClean="0"/>
              <a:t>email: 	</a:t>
            </a:r>
            <a:r>
              <a:rPr lang="es-ES_tradnl" sz="2400" dirty="0" smtClean="0">
                <a:hlinkClick r:id="rId3"/>
              </a:rPr>
              <a:t>alvaro.ramirez@cepal.org</a:t>
            </a:r>
            <a:r>
              <a:rPr lang="es-ES_tradnl" sz="2400" dirty="0" smtClean="0"/>
              <a:t> 	</a:t>
            </a:r>
          </a:p>
          <a:p>
            <a:pPr algn="just">
              <a:buNone/>
            </a:pPr>
            <a:r>
              <a:rPr lang="es-ES_tradnl" sz="2400" dirty="0" smtClean="0"/>
              <a:t>	Sitio Web: 	</a:t>
            </a:r>
            <a:r>
              <a:rPr lang="es-ES_tradnl" sz="2400" dirty="0" smtClean="0">
                <a:hlinkClick r:id="rId4"/>
              </a:rPr>
              <a:t>http://www.eclac.org/ilpes/</a:t>
            </a:r>
            <a:r>
              <a:rPr lang="es-ES_tradnl" sz="2400" dirty="0" smtClean="0"/>
              <a:t>  	</a:t>
            </a:r>
          </a:p>
          <a:p>
            <a:pPr algn="just" eaLnBrk="1" hangingPunct="1">
              <a:buFont typeface="Arial" charset="0"/>
              <a:buNone/>
            </a:pPr>
            <a:r>
              <a:rPr lang="es-ES_tradnl" sz="2400" dirty="0" smtClean="0"/>
              <a:t>			</a:t>
            </a:r>
          </a:p>
        </p:txBody>
      </p:sp>
      <p:pic>
        <p:nvPicPr>
          <p:cNvPr id="4" name="Imagen 3"/>
          <p:cNvPicPr>
            <a:picLocks noChangeAspect="1"/>
          </p:cNvPicPr>
          <p:nvPr/>
        </p:nvPicPr>
        <p:blipFill>
          <a:blip r:embed="rId5"/>
          <a:stretch>
            <a:fillRect/>
          </a:stretch>
        </p:blipFill>
        <p:spPr>
          <a:xfrm>
            <a:off x="395536" y="332656"/>
            <a:ext cx="1727200" cy="1765300"/>
          </a:xfrm>
          <a:prstGeom prst="rect">
            <a:avLst/>
          </a:prstGeom>
        </p:spPr>
      </p:pic>
      <p:pic>
        <p:nvPicPr>
          <p:cNvPr id="5" name="Imagen 4"/>
          <p:cNvPicPr>
            <a:picLocks noChangeAspect="1"/>
          </p:cNvPicPr>
          <p:nvPr/>
        </p:nvPicPr>
        <p:blipFill>
          <a:blip r:embed="rId6"/>
          <a:stretch>
            <a:fillRect/>
          </a:stretch>
        </p:blipFill>
        <p:spPr>
          <a:xfrm>
            <a:off x="3829050" y="0"/>
            <a:ext cx="5314950" cy="2197100"/>
          </a:xfrm>
          <a:prstGeom prst="rect">
            <a:avLst/>
          </a:prstGeom>
        </p:spPr>
      </p:pic>
    </p:spTree>
    <p:extLst>
      <p:ext uri="{BB962C8B-B14F-4D97-AF65-F5344CB8AC3E}">
        <p14:creationId xmlns:p14="http://schemas.microsoft.com/office/powerpoint/2010/main" val="208046580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ángulo 1"/>
          <p:cNvSpPr/>
          <p:nvPr/>
        </p:nvSpPr>
        <p:spPr>
          <a:xfrm>
            <a:off x="971600" y="908720"/>
            <a:ext cx="6696744" cy="4401205"/>
          </a:xfrm>
          <a:prstGeom prst="rect">
            <a:avLst/>
          </a:prstGeom>
        </p:spPr>
        <p:txBody>
          <a:bodyPr wrap="square">
            <a:spAutoFit/>
          </a:bodyPr>
          <a:lstStyle/>
          <a:p>
            <a:pPr algn="ctr"/>
            <a:r>
              <a:rPr lang="es-ES_tradnl" sz="4000" b="1" i="1" dirty="0">
                <a:solidFill>
                  <a:schemeClr val="bg1"/>
                </a:solidFill>
              </a:rPr>
              <a:t>“Tarde o temprano entenderás la diferencia </a:t>
            </a:r>
            <a:endParaRPr lang="es-CL" sz="4000" b="1" dirty="0">
              <a:solidFill>
                <a:schemeClr val="bg1"/>
              </a:solidFill>
            </a:endParaRPr>
          </a:p>
          <a:p>
            <a:pPr algn="ctr"/>
            <a:r>
              <a:rPr lang="es-ES_tradnl" sz="4000" b="1" i="1" dirty="0">
                <a:solidFill>
                  <a:schemeClr val="bg1"/>
                </a:solidFill>
              </a:rPr>
              <a:t>entre conocer el camino y andar el camino”</a:t>
            </a:r>
            <a:endParaRPr lang="es-CL" sz="4000" b="1" dirty="0">
              <a:solidFill>
                <a:schemeClr val="bg1"/>
              </a:solidFill>
            </a:endParaRPr>
          </a:p>
          <a:p>
            <a:pPr algn="ctr"/>
            <a:endParaRPr lang="en-US" sz="4000" b="1" dirty="0" smtClean="0">
              <a:solidFill>
                <a:schemeClr val="bg1"/>
              </a:solidFill>
            </a:endParaRPr>
          </a:p>
          <a:p>
            <a:pPr algn="ctr"/>
            <a:r>
              <a:rPr lang="en-US" sz="4000" b="1" dirty="0" smtClean="0">
                <a:solidFill>
                  <a:schemeClr val="bg1"/>
                </a:solidFill>
              </a:rPr>
              <a:t>Morpheus </a:t>
            </a:r>
            <a:r>
              <a:rPr lang="en-US" sz="4000" b="1" dirty="0">
                <a:solidFill>
                  <a:schemeClr val="bg1"/>
                </a:solidFill>
              </a:rPr>
              <a:t>a Neo, The Matrix (1999)</a:t>
            </a:r>
            <a:r>
              <a:rPr lang="es-CL" sz="4000" b="1" dirty="0">
                <a:solidFill>
                  <a:schemeClr val="bg1"/>
                </a:solidFill>
              </a:rPr>
              <a:t> </a:t>
            </a:r>
            <a:endParaRPr lang="es-ES" sz="4000" b="1" dirty="0">
              <a:solidFill>
                <a:schemeClr val="bg1"/>
              </a:solidFill>
            </a:endParaRPr>
          </a:p>
        </p:txBody>
      </p:sp>
    </p:spTree>
    <p:extLst>
      <p:ext uri="{BB962C8B-B14F-4D97-AF65-F5344CB8AC3E}">
        <p14:creationId xmlns:p14="http://schemas.microsoft.com/office/powerpoint/2010/main" val="28109105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7956376" y="116632"/>
            <a:ext cx="858520" cy="1452880"/>
          </a:xfrm>
          <a:prstGeom prst="rect">
            <a:avLst/>
          </a:prstGeom>
          <a:solidFill>
            <a:srgbClr val="FFFFFF"/>
          </a:solidFill>
          <a:ln w="9525">
            <a:noFill/>
            <a:miter lim="800000"/>
            <a:headEnd/>
            <a:tailEnd/>
          </a:ln>
        </p:spPr>
      </p:pic>
      <p:pic>
        <p:nvPicPr>
          <p:cNvPr id="4" name="Picture 8" descr="Portadilla GESTION PUBLICA.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7" y="0"/>
            <a:ext cx="4975225"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115616" y="6453336"/>
            <a:ext cx="7272808" cy="230832"/>
          </a:xfrm>
          <a:prstGeom prst="rect">
            <a:avLst/>
          </a:prstGeom>
        </p:spPr>
        <p:txBody>
          <a:bodyPr wrap="square">
            <a:spAutoFit/>
          </a:bodyPr>
          <a:lstStyle/>
          <a:p>
            <a:r>
              <a:rPr lang="en-US" sz="900" dirty="0" smtClean="0">
                <a:hlinkClick r:id="rId5"/>
              </a:rPr>
              <a:t>http://www.eclac.cl/cgi-bin/getProd.asp?xml=/publicaciones/xml/2/52632/P52632.xml&amp;xsl=/tpl/p9f.xsl&amp;base=/ilpes/tpl/top-bottom.xslt</a:t>
            </a:r>
            <a:r>
              <a:rPr lang="en-US" sz="900" dirty="0" smtClean="0"/>
              <a:t> </a:t>
            </a:r>
            <a:endParaRPr lang="en-US" sz="900" dirty="0"/>
          </a:p>
        </p:txBody>
      </p:sp>
      <p:sp>
        <p:nvSpPr>
          <p:cNvPr id="2" name="Rectángulo 1"/>
          <p:cNvSpPr/>
          <p:nvPr/>
        </p:nvSpPr>
        <p:spPr>
          <a:xfrm>
            <a:off x="1835696" y="332656"/>
            <a:ext cx="5616624" cy="923330"/>
          </a:xfrm>
          <a:prstGeom prst="rect">
            <a:avLst/>
          </a:prstGeom>
        </p:spPr>
        <p:txBody>
          <a:bodyPr wrap="square">
            <a:spAutoFit/>
          </a:bodyPr>
          <a:lstStyle/>
          <a:p>
            <a:pPr algn="ctr"/>
            <a:r>
              <a:rPr lang="es-CL" b="1" cap="all" dirty="0" smtClean="0"/>
              <a:t>BONUS TRACK: Principios </a:t>
            </a:r>
            <a:r>
              <a:rPr lang="es-CL" b="1" cap="all" dirty="0"/>
              <a:t>de un Parlamento Abierto: Una nueva </a:t>
            </a:r>
            <a:r>
              <a:rPr lang="es-CL" b="1" cap="all" dirty="0" smtClean="0"/>
              <a:t>relación</a:t>
            </a:r>
            <a:r>
              <a:rPr lang="es-CL" b="1" cap="all" dirty="0"/>
              <a:t> </a:t>
            </a:r>
            <a:r>
              <a:rPr lang="es-CL" b="1" cap="all" dirty="0" smtClean="0"/>
              <a:t>entre </a:t>
            </a:r>
            <a:r>
              <a:rPr lang="es-CL" b="1" cap="all" dirty="0"/>
              <a:t>el ciudadano y sus representantes</a:t>
            </a:r>
          </a:p>
        </p:txBody>
      </p:sp>
      <p:pic>
        <p:nvPicPr>
          <p:cNvPr id="6" name="Imagen 5"/>
          <p:cNvPicPr>
            <a:picLocks noChangeAspect="1"/>
          </p:cNvPicPr>
          <p:nvPr/>
        </p:nvPicPr>
        <p:blipFill>
          <a:blip r:embed="rId6"/>
          <a:stretch>
            <a:fillRect/>
          </a:stretch>
        </p:blipFill>
        <p:spPr>
          <a:xfrm>
            <a:off x="1752599" y="1828800"/>
            <a:ext cx="7006151" cy="3976464"/>
          </a:xfrm>
          <a:prstGeom prst="rect">
            <a:avLst/>
          </a:prstGeom>
        </p:spPr>
      </p:pic>
    </p:spTree>
    <p:extLst>
      <p:ext uri="{BB962C8B-B14F-4D97-AF65-F5344CB8AC3E}">
        <p14:creationId xmlns:p14="http://schemas.microsoft.com/office/powerpoint/2010/main" val="21881500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69900" y="209550"/>
            <a:ext cx="8204200" cy="6438900"/>
          </a:xfrm>
          <a:prstGeom prst="rect">
            <a:avLst/>
          </a:prstGeom>
        </p:spPr>
      </p:pic>
    </p:spTree>
    <p:extLst>
      <p:ext uri="{BB962C8B-B14F-4D97-AF65-F5344CB8AC3E}">
        <p14:creationId xmlns:p14="http://schemas.microsoft.com/office/powerpoint/2010/main" val="26553107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957600" y="1163320"/>
            <a:ext cx="4978400" cy="5033479"/>
          </a:xfrm>
          <a:prstGeom prst="rect">
            <a:avLst/>
          </a:prstGeom>
        </p:spPr>
      </p:pic>
      <p:sp>
        <p:nvSpPr>
          <p:cNvPr id="6" name="Título 1"/>
          <p:cNvSpPr>
            <a:spLocks noGrp="1"/>
          </p:cNvSpPr>
          <p:nvPr>
            <p:ph type="title"/>
          </p:nvPr>
        </p:nvSpPr>
        <p:spPr>
          <a:xfrm>
            <a:off x="675581" y="204112"/>
            <a:ext cx="7471935" cy="959208"/>
          </a:xfrm>
        </p:spPr>
        <p:txBody>
          <a:bodyPr>
            <a:normAutofit fontScale="90000"/>
          </a:bodyPr>
          <a:lstStyle/>
          <a:p>
            <a:r>
              <a:rPr lang="es-ES_tradnl" sz="2000" b="1" i="1" dirty="0" smtClean="0"/>
              <a:t>Gobierno Abierto: ¿Para qué?</a:t>
            </a:r>
            <a:r>
              <a:rPr lang="es-ES_tradnl" sz="2000" dirty="0" smtClean="0"/>
              <a:t/>
            </a:r>
            <a:br>
              <a:rPr lang="es-ES_tradnl" sz="2000" dirty="0" smtClean="0"/>
            </a:br>
            <a:r>
              <a:rPr lang="es-ES_tradnl" sz="2000" dirty="0" smtClean="0"/>
              <a:t>[El imperativo de la transparencia, la rendición de cuentas y la apertura y acceso a la información pública]</a:t>
            </a:r>
            <a:endParaRPr lang="es-ES_tradnl" sz="2000" dirty="0"/>
          </a:p>
        </p:txBody>
      </p:sp>
      <p:sp>
        <p:nvSpPr>
          <p:cNvPr id="4" name="Rectangle 7"/>
          <p:cNvSpPr>
            <a:spLocks noChangeArrowheads="1"/>
          </p:cNvSpPr>
          <p:nvPr/>
        </p:nvSpPr>
        <p:spPr bwMode="auto">
          <a:xfrm>
            <a:off x="1957599" y="6270625"/>
            <a:ext cx="4978401" cy="276999"/>
          </a:xfrm>
          <a:prstGeom prst="rect">
            <a:avLst/>
          </a:prstGeom>
          <a:noFill/>
          <a:ln w="9525">
            <a:noFill/>
            <a:miter lim="800000"/>
            <a:headEnd/>
            <a:tailEnd/>
          </a:ln>
        </p:spPr>
        <p:txBody>
          <a:bodyPr wrap="square">
            <a:prstTxWarp prst="textNoShape">
              <a:avLst/>
            </a:prstTxWarp>
            <a:spAutoFit/>
          </a:bodyPr>
          <a:lstStyle/>
          <a:p>
            <a:pPr algn="ctr"/>
            <a:r>
              <a:rPr lang="en-US" sz="1200" b="1" dirty="0" err="1"/>
              <a:t>Fuente</a:t>
            </a:r>
            <a:r>
              <a:rPr lang="en-US" sz="1200" b="1" dirty="0"/>
              <a:t>:</a:t>
            </a:r>
            <a:r>
              <a:rPr lang="en-US" sz="1200" b="1" dirty="0" smtClean="0"/>
              <a:t> </a:t>
            </a:r>
            <a:r>
              <a:rPr lang="es-ES_tradnl" sz="1200" b="1" dirty="0" smtClean="0"/>
              <a:t>El Roto </a:t>
            </a:r>
            <a:r>
              <a:rPr lang="es-ES_tradnl" sz="1200" b="1" dirty="0" err="1" smtClean="0"/>
              <a:t>–</a:t>
            </a:r>
            <a:r>
              <a:rPr lang="es-ES_tradnl" sz="1200" b="1" dirty="0" smtClean="0"/>
              <a:t> El País, 18 de marzo de 2012</a:t>
            </a:r>
            <a:endParaRPr lang="en-US" sz="1200" b="1" dirty="0"/>
          </a:p>
        </p:txBody>
      </p:sp>
    </p:spTree>
    <p:extLst>
      <p:ext uri="{BB962C8B-B14F-4D97-AF65-F5344CB8AC3E}">
        <p14:creationId xmlns:p14="http://schemas.microsoft.com/office/powerpoint/2010/main" val="34544430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335524" y="351259"/>
            <a:ext cx="6275656" cy="959208"/>
          </a:xfrm>
        </p:spPr>
        <p:txBody>
          <a:bodyPr>
            <a:normAutofit fontScale="90000"/>
          </a:bodyPr>
          <a:lstStyle/>
          <a:p>
            <a:r>
              <a:rPr lang="es-ES_tradnl" sz="2000" b="1" i="1" dirty="0" smtClean="0"/>
              <a:t>Gobierno Abierto: ¿Para qué?</a:t>
            </a:r>
            <a:r>
              <a:rPr lang="es-ES_tradnl" sz="2000" dirty="0" smtClean="0"/>
              <a:t/>
            </a:r>
            <a:br>
              <a:rPr lang="es-ES_tradnl" sz="2000" dirty="0" smtClean="0"/>
            </a:br>
            <a:r>
              <a:rPr lang="es-ES_tradnl" sz="2000" dirty="0" smtClean="0"/>
              <a:t>[La perspectiva del ciudadano y la necesidad de modernizar las Administraciones Públicas </a:t>
            </a:r>
            <a:r>
              <a:rPr lang="es-ES_tradnl" sz="2000" dirty="0" err="1" smtClean="0"/>
              <a:t>–</a:t>
            </a:r>
            <a:r>
              <a:rPr lang="es-ES_tradnl" sz="2000" dirty="0" smtClean="0"/>
              <a:t> Mejoramiento e innovación pública]</a:t>
            </a:r>
            <a:endParaRPr lang="es-ES_tradnl" sz="2000" dirty="0"/>
          </a:p>
        </p:txBody>
      </p:sp>
      <p:pic>
        <p:nvPicPr>
          <p:cNvPr id="4" name="Imagen 3"/>
          <p:cNvPicPr/>
          <p:nvPr/>
        </p:nvPicPr>
        <p:blipFill>
          <a:blip r:embed="rId3"/>
          <a:srcRect/>
          <a:stretch>
            <a:fillRect/>
          </a:stretch>
        </p:blipFill>
        <p:spPr bwMode="auto">
          <a:xfrm>
            <a:off x="1873885" y="1488884"/>
            <a:ext cx="5396230" cy="4368800"/>
          </a:xfrm>
          <a:prstGeom prst="rect">
            <a:avLst/>
          </a:prstGeom>
          <a:noFill/>
          <a:ln w="9525">
            <a:noFill/>
            <a:miter lim="800000"/>
            <a:headEnd/>
            <a:tailEnd/>
          </a:ln>
        </p:spPr>
      </p:pic>
      <p:sp>
        <p:nvSpPr>
          <p:cNvPr id="6" name="Rectangle 7"/>
          <p:cNvSpPr>
            <a:spLocks noChangeArrowheads="1"/>
          </p:cNvSpPr>
          <p:nvPr/>
        </p:nvSpPr>
        <p:spPr bwMode="auto">
          <a:xfrm>
            <a:off x="1957599" y="6270625"/>
            <a:ext cx="4978401" cy="276999"/>
          </a:xfrm>
          <a:prstGeom prst="rect">
            <a:avLst/>
          </a:prstGeom>
          <a:noFill/>
          <a:ln w="9525">
            <a:noFill/>
            <a:miter lim="800000"/>
            <a:headEnd/>
            <a:tailEnd/>
          </a:ln>
        </p:spPr>
        <p:txBody>
          <a:bodyPr wrap="square">
            <a:prstTxWarp prst="textNoShape">
              <a:avLst/>
            </a:prstTxWarp>
            <a:spAutoFit/>
          </a:bodyPr>
          <a:lstStyle/>
          <a:p>
            <a:pPr algn="ctr"/>
            <a:r>
              <a:rPr lang="en-US" sz="1200" b="1" dirty="0" err="1"/>
              <a:t>Fuente</a:t>
            </a:r>
            <a:r>
              <a:rPr lang="en-US" sz="1200" b="1" dirty="0"/>
              <a:t>:</a:t>
            </a:r>
            <a:r>
              <a:rPr lang="en-US" sz="1200" b="1" dirty="0" smtClean="0"/>
              <a:t> </a:t>
            </a:r>
            <a:r>
              <a:rPr lang="es-ES_tradnl" sz="1200" b="1" dirty="0" smtClean="0"/>
              <a:t>Forges </a:t>
            </a:r>
            <a:r>
              <a:rPr lang="es-ES_tradnl" sz="1200" b="1" dirty="0" err="1" smtClean="0"/>
              <a:t>–</a:t>
            </a:r>
            <a:r>
              <a:rPr lang="es-ES_tradnl" sz="1200" b="1" dirty="0" smtClean="0"/>
              <a:t> PUBLIC, Boletín IGDP ESADE</a:t>
            </a:r>
            <a:endParaRPr lang="en-US" sz="1200" b="1" dirty="0"/>
          </a:p>
        </p:txBody>
      </p:sp>
    </p:spTree>
    <p:extLst>
      <p:ext uri="{BB962C8B-B14F-4D97-AF65-F5344CB8AC3E}">
        <p14:creationId xmlns:p14="http://schemas.microsoft.com/office/powerpoint/2010/main" val="5041625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26953" y="1626269"/>
            <a:ext cx="8139430" cy="4242435"/>
          </a:xfrm>
          <a:prstGeom prst="rect">
            <a:avLst/>
          </a:prstGeom>
        </p:spPr>
      </p:pic>
      <p:sp>
        <p:nvSpPr>
          <p:cNvPr id="5" name="Título 1"/>
          <p:cNvSpPr>
            <a:spLocks noGrp="1"/>
          </p:cNvSpPr>
          <p:nvPr>
            <p:ph type="title"/>
          </p:nvPr>
        </p:nvSpPr>
        <p:spPr>
          <a:xfrm>
            <a:off x="689093" y="351259"/>
            <a:ext cx="7525982" cy="959208"/>
          </a:xfrm>
        </p:spPr>
        <p:txBody>
          <a:bodyPr>
            <a:normAutofit fontScale="90000"/>
          </a:bodyPr>
          <a:lstStyle/>
          <a:p>
            <a:r>
              <a:rPr lang="es-ES_tradnl" sz="2000" b="1" i="1" dirty="0" smtClean="0"/>
              <a:t>Gobierno Abierto: ¿Para qué?</a:t>
            </a:r>
            <a:r>
              <a:rPr lang="es-ES_tradnl" sz="2000" dirty="0" smtClean="0"/>
              <a:t/>
            </a:r>
            <a:br>
              <a:rPr lang="es-ES_tradnl" sz="2000" dirty="0" smtClean="0"/>
            </a:br>
            <a:r>
              <a:rPr lang="es-ES_tradnl" sz="2000" dirty="0" smtClean="0"/>
              <a:t>[La oportunidad de ampliar los espacios de participación ciudadana y promover la colaboración e innovación social </a:t>
            </a:r>
            <a:r>
              <a:rPr lang="es-ES_tradnl" sz="2000" dirty="0" err="1" smtClean="0"/>
              <a:t>–</a:t>
            </a:r>
            <a:r>
              <a:rPr lang="es-ES_tradnl" sz="2000" dirty="0" smtClean="0"/>
              <a:t> </a:t>
            </a:r>
            <a:r>
              <a:rPr lang="es-ES_tradnl" sz="2000" dirty="0" err="1" smtClean="0"/>
              <a:t>Netizens</a:t>
            </a:r>
            <a:r>
              <a:rPr lang="es-ES_tradnl" sz="2000" dirty="0" smtClean="0"/>
              <a:t> “Ciudadanos en Red”]</a:t>
            </a:r>
            <a:endParaRPr lang="es-ES_tradnl" sz="2000" dirty="0"/>
          </a:p>
        </p:txBody>
      </p:sp>
      <p:sp>
        <p:nvSpPr>
          <p:cNvPr id="4" name="Rectangle 7"/>
          <p:cNvSpPr>
            <a:spLocks noChangeArrowheads="1"/>
          </p:cNvSpPr>
          <p:nvPr/>
        </p:nvSpPr>
        <p:spPr bwMode="auto">
          <a:xfrm>
            <a:off x="1957599" y="6270625"/>
            <a:ext cx="4978401" cy="276999"/>
          </a:xfrm>
          <a:prstGeom prst="rect">
            <a:avLst/>
          </a:prstGeom>
          <a:noFill/>
          <a:ln w="9525">
            <a:noFill/>
            <a:miter lim="800000"/>
            <a:headEnd/>
            <a:tailEnd/>
          </a:ln>
        </p:spPr>
        <p:txBody>
          <a:bodyPr wrap="square">
            <a:prstTxWarp prst="textNoShape">
              <a:avLst/>
            </a:prstTxWarp>
            <a:spAutoFit/>
          </a:bodyPr>
          <a:lstStyle/>
          <a:p>
            <a:pPr algn="ctr"/>
            <a:r>
              <a:rPr lang="en-US" sz="1200" b="1" dirty="0" err="1"/>
              <a:t>Fuente</a:t>
            </a:r>
            <a:r>
              <a:rPr lang="en-US" sz="1200" b="1" dirty="0"/>
              <a:t>:</a:t>
            </a:r>
            <a:r>
              <a:rPr lang="en-US" sz="1200" b="1" dirty="0" smtClean="0"/>
              <a:t> </a:t>
            </a:r>
            <a:r>
              <a:rPr lang="es-ES_tradnl" sz="1200" b="1" dirty="0" err="1" smtClean="0"/>
              <a:t>Twitter</a:t>
            </a:r>
            <a:r>
              <a:rPr lang="es-ES_tradnl" sz="1200" b="1" dirty="0" smtClean="0"/>
              <a:t> [imagen de sobrecarga o no disponibilidad del servicio]</a:t>
            </a:r>
            <a:endParaRPr lang="en-US" sz="1200" b="1" dirty="0"/>
          </a:p>
        </p:txBody>
      </p:sp>
    </p:spTree>
    <p:extLst>
      <p:ext uri="{BB962C8B-B14F-4D97-AF65-F5344CB8AC3E}">
        <p14:creationId xmlns:p14="http://schemas.microsoft.com/office/powerpoint/2010/main" val="14447536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8213</TotalTime>
  <Words>1916</Words>
  <Application>Microsoft Macintosh PowerPoint</Application>
  <PresentationFormat>Presentación en pantalla (4:3)</PresentationFormat>
  <Paragraphs>165</Paragraphs>
  <Slides>54</Slides>
  <Notes>17</Notes>
  <HiddenSlides>0</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Gobierno Abierto: ¿Para qué? [El imperativo de la transparencia, la rendición de cuentas y la apertura y acceso a la información pública]</vt:lpstr>
      <vt:lpstr>Gobierno Abierto: ¿Para qué? [La perspectiva del ciudadano y la necesidad de modernizar las Administraciones Públicas – Mejoramiento e innovación pública]</vt:lpstr>
      <vt:lpstr>Gobierno Abierto: ¿Para qué? [La oportunidad de ampliar los espacios de participación ciudadana y promover la colaboración e innovación social – Netizens “Ciudadanos en Red”]</vt:lpstr>
      <vt:lpstr>Algunas ideas para partir el viaje…</vt:lpstr>
      <vt:lpstr>Presentación de PowerPoint</vt:lpstr>
      <vt:lpstr>Los principios del gobierno abierto en acción</vt:lpstr>
      <vt:lpstr>Presentación de PowerPoint</vt:lpstr>
      <vt:lpstr>Modelo de Gobierno Abierto  [ONTSI, 2013]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Buenas prácticas en la región</vt:lpstr>
      <vt:lpstr>Las paradojas en los planes de acción y en las promesas de gobierno abierto en la región</vt:lpstr>
      <vt:lpstr>Presentación de PowerPoint</vt:lpstr>
      <vt:lpstr>El camino a seguir… Algunas recomendaciones y reflexiones sobre gobierno abierto en la región</vt:lpstr>
      <vt:lpstr>Presentación de PowerPoint</vt:lpstr>
      <vt:lpstr>Presentación de PowerPoint</vt:lpstr>
      <vt:lpstr>Y para ello se requieren…  1. Nuevas arquitecturas y modelos para la participación e iniciativa ciudadana (involucramiento/compromiso/confianza) 2. Adecuar el nuevo software del Gobierno Abierto al (en algunos casos obsoleto y anacrónico) hardware institucional en la esfera pública (nuestras instituciones y organizaciones…) 3. Se requiere superar el periodo de “entusiasmo condicionado” al ciclo político… Pasar de políticas de gobierno a políticas de Estado  4. Entender que las políticas de gobierno abierto son parte sustantiva del andamiaje institucional que soporta los procesos de modernización del Estado y de la gestión pública (operan como una estrategia transversal de mejoramiento más allá de los ámbitos sectoriales y de las islas de gestión)</vt:lpstr>
      <vt:lpstr>Presentación de PowerPoint</vt:lpstr>
      <vt:lpstr>Presentación de PowerPoint</vt:lpstr>
      <vt:lpstr>Presentación de PowerPoint</vt:lpstr>
      <vt:lpstr>Presentación de PowerPoint</vt:lpstr>
      <vt:lpstr>Presentación de PowerPoint</vt:lpstr>
      <vt:lpstr>Presentación de PowerPoint</vt:lpstr>
      <vt:lpstr>Manual ILPES Gobierno Abierto (2014)</vt:lpstr>
      <vt:lpstr>Presentación de PowerPoint</vt:lpstr>
      <vt:lpstr>42 Voces sobre Gobierno Abierto (2014)</vt:lpstr>
      <vt:lpstr>Presentación de PowerPoint</vt:lpstr>
      <vt:lpstr>http://opengovstandards.org/ </vt:lpstr>
      <vt:lpstr>Algunas ideas para seguir el viaje…</vt:lpstr>
      <vt:lpstr>#OGPSanJose</vt:lpstr>
      <vt:lpstr>Presentación de PowerPoint</vt:lpstr>
      <vt:lpstr>Presentación de PowerPoint</vt:lpstr>
      <vt:lpstr>Presentación de PowerPoint</vt:lpstr>
      <vt:lpstr>Gobierno Abierto…  </vt:lpstr>
      <vt:lpstr>Presentación de PowerPoint</vt:lpstr>
      <vt:lpstr>Presentación de PowerPoint</vt:lpstr>
      <vt:lpstr>Presentación de PowerPoint</vt:lpstr>
      <vt:lpstr>Presentación de PowerPoint</vt:lpstr>
      <vt:lpstr>Presentación de PowerPoint</vt:lpstr>
    </vt:vector>
  </TitlesOfParts>
  <Manager>AVRA</Manager>
  <Company>GIGAPP ILPES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Gobierno Abierto InfoDF MEXICO DF 2014</dc:title>
  <dc:subject>CURSO OPENGOV</dc:subject>
  <dc:creator>Alvaro Ramirez Alujas</dc:creator>
  <cp:keywords>GOBIERNO ABIERTO</cp:keywords>
  <dc:description>AL UTILIZAR CITAR FUENTE</dc:description>
  <cp:lastModifiedBy>Álvaro V. Ramírez-Alujas</cp:lastModifiedBy>
  <cp:revision>116</cp:revision>
  <cp:lastPrinted>2014-07-23T13:10:54Z</cp:lastPrinted>
  <dcterms:created xsi:type="dcterms:W3CDTF">2014-05-15T20:56:36Z</dcterms:created>
  <dcterms:modified xsi:type="dcterms:W3CDTF">2014-11-27T14:34:38Z</dcterms:modified>
  <cp:category/>
</cp:coreProperties>
</file>